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64"/>
  </p:notesMasterIdLst>
  <p:handoutMasterIdLst>
    <p:handoutMasterId r:id="rId65"/>
  </p:handoutMasterIdLst>
  <p:sldIdLst>
    <p:sldId id="404" r:id="rId3"/>
    <p:sldId id="288" r:id="rId4"/>
    <p:sldId id="317" r:id="rId5"/>
    <p:sldId id="330" r:id="rId6"/>
    <p:sldId id="384" r:id="rId7"/>
    <p:sldId id="367" r:id="rId8"/>
    <p:sldId id="369" r:id="rId9"/>
    <p:sldId id="368" r:id="rId10"/>
    <p:sldId id="302" r:id="rId11"/>
    <p:sldId id="325" r:id="rId12"/>
    <p:sldId id="324" r:id="rId13"/>
    <p:sldId id="348" r:id="rId14"/>
    <p:sldId id="314" r:id="rId15"/>
    <p:sldId id="303" r:id="rId16"/>
    <p:sldId id="315" r:id="rId17"/>
    <p:sldId id="343" r:id="rId18"/>
    <p:sldId id="346" r:id="rId19"/>
    <p:sldId id="344" r:id="rId20"/>
    <p:sldId id="304" r:id="rId21"/>
    <p:sldId id="355" r:id="rId22"/>
    <p:sldId id="356" r:id="rId23"/>
    <p:sldId id="316" r:id="rId24"/>
    <p:sldId id="357" r:id="rId25"/>
    <p:sldId id="358" r:id="rId26"/>
    <p:sldId id="359" r:id="rId27"/>
    <p:sldId id="371" r:id="rId28"/>
    <p:sldId id="372" r:id="rId29"/>
    <p:sldId id="373" r:id="rId30"/>
    <p:sldId id="374" r:id="rId31"/>
    <p:sldId id="398" r:id="rId32"/>
    <p:sldId id="399" r:id="rId33"/>
    <p:sldId id="400" r:id="rId34"/>
    <p:sldId id="394" r:id="rId35"/>
    <p:sldId id="306" r:id="rId36"/>
    <p:sldId id="337" r:id="rId37"/>
    <p:sldId id="395" r:id="rId38"/>
    <p:sldId id="396" r:id="rId39"/>
    <p:sldId id="360" r:id="rId40"/>
    <p:sldId id="328" r:id="rId41"/>
    <p:sldId id="307" r:id="rId42"/>
    <p:sldId id="354" r:id="rId43"/>
    <p:sldId id="378" r:id="rId44"/>
    <p:sldId id="401" r:id="rId45"/>
    <p:sldId id="327" r:id="rId46"/>
    <p:sldId id="363" r:id="rId47"/>
    <p:sldId id="387" r:id="rId48"/>
    <p:sldId id="361" r:id="rId49"/>
    <p:sldId id="362" r:id="rId50"/>
    <p:sldId id="380" r:id="rId51"/>
    <p:sldId id="383" r:id="rId52"/>
    <p:sldId id="338" r:id="rId53"/>
    <p:sldId id="310" r:id="rId54"/>
    <p:sldId id="389" r:id="rId55"/>
    <p:sldId id="402" r:id="rId56"/>
    <p:sldId id="339" r:id="rId57"/>
    <p:sldId id="390" r:id="rId58"/>
    <p:sldId id="311" r:id="rId59"/>
    <p:sldId id="350" r:id="rId60"/>
    <p:sldId id="365" r:id="rId61"/>
    <p:sldId id="352" r:id="rId62"/>
    <p:sldId id="40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5FF"/>
    <a:srgbClr val="81DEFF"/>
    <a:srgbClr val="069414"/>
    <a:srgbClr val="0000C0"/>
    <a:srgbClr val="FFE697"/>
    <a:srgbClr val="9E0000"/>
    <a:srgbClr val="FFEEB7"/>
    <a:srgbClr val="0000E6"/>
    <a:srgbClr val="000092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2" autoAdjust="0"/>
    <p:restoredTop sz="94231" autoAdjust="0"/>
  </p:normalViewPr>
  <p:slideViewPr>
    <p:cSldViewPr snapToGrid="0">
      <p:cViewPr varScale="1">
        <p:scale>
          <a:sx n="69" d="100"/>
          <a:sy n="69" d="100"/>
        </p:scale>
        <p:origin x="9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986" y="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9C633-5149-4284-88A2-CED0A9A84CE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C12DD-905B-4242-B095-D52B179FD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28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A7DAD-1E60-4414-9F29-527CF0DB09B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8A3D-41C3-4C3E-94D0-2B5E428E6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96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3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8A3D-41C3-4C3E-94D0-2B5E428E66C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ction Button: Beginning 7">
            <a:hlinkClick r:id="" action="ppaction://hlinkshowjump?jump=endshow" highlightClick="1"/>
          </p:cNvPr>
          <p:cNvSpPr/>
          <p:nvPr userDrawn="1"/>
        </p:nvSpPr>
        <p:spPr>
          <a:xfrm>
            <a:off x="8819542" y="97595"/>
            <a:ext cx="274320" cy="228600"/>
          </a:xfrm>
          <a:prstGeom prst="actionButtonBeginning">
            <a:avLst/>
          </a:prstGeom>
          <a:solidFill>
            <a:srgbClr val="680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061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ction Button: Beginning 7">
            <a:hlinkClick r:id="" action="ppaction://hlinkshowjump?jump=endshow" highlightClick="1"/>
          </p:cNvPr>
          <p:cNvSpPr/>
          <p:nvPr userDrawn="1"/>
        </p:nvSpPr>
        <p:spPr>
          <a:xfrm>
            <a:off x="8682382" y="244131"/>
            <a:ext cx="274320" cy="228600"/>
          </a:xfrm>
          <a:prstGeom prst="actionButtonBeginning">
            <a:avLst/>
          </a:prstGeom>
          <a:solidFill>
            <a:srgbClr val="680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710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5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77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7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6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3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7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0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40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9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3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4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44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6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3" name="Bevel 52"/>
          <p:cNvSpPr/>
          <p:nvPr userDrawn="1"/>
        </p:nvSpPr>
        <p:spPr>
          <a:xfrm>
            <a:off x="76200" y="128052"/>
            <a:ext cx="8982456" cy="6616170"/>
          </a:xfrm>
          <a:prstGeom prst="bevel">
            <a:avLst>
              <a:gd name="adj" fmla="val 947"/>
            </a:avLst>
          </a:prstGeom>
          <a:gradFill flip="none" rotWithShape="1">
            <a:gsLst>
              <a:gs pos="0">
                <a:schemeClr val="bg1"/>
              </a:gs>
              <a:gs pos="90000">
                <a:srgbClr val="FFFFD9"/>
              </a:gs>
              <a:gs pos="99000">
                <a:srgbClr val="FFFF8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E2AC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/>
          <p:cNvSpPr/>
          <p:nvPr userDrawn="1"/>
        </p:nvSpPr>
        <p:spPr>
          <a:xfrm>
            <a:off x="101509" y="141700"/>
            <a:ext cx="8943500" cy="6593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224028" y="276126"/>
            <a:ext cx="8686800" cy="630936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>
            <a:hlinkClick r:id="rId2" action="ppaction://hlinksldjump" tooltip="First  slide"/>
          </p:cNvPr>
          <p:cNvSpPr/>
          <p:nvPr userDrawn="1"/>
        </p:nvSpPr>
        <p:spPr>
          <a:xfrm>
            <a:off x="8611733" y="6381799"/>
            <a:ext cx="274320" cy="210312"/>
          </a:xfrm>
          <a:prstGeom prst="leftArrow">
            <a:avLst>
              <a:gd name="adj1" fmla="val 50000"/>
              <a:gd name="adj2" fmla="val 526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2" name="Picture 2" descr="G:\Clip art\Button-Close-icon.png">
            <a:hlinkClick r:id="" action="ppaction://hlinkshowjump?jump=firstslide"/>
            <a:hlinkHover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088" y="243200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77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G:\Clip art\Button-Close-icon.png">
            <a:hlinkClick r:id="" action="ppaction://hlinkshowjump?jump=firstslide"/>
            <a:hlinkHover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0088" y="2432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Left Arrow 43">
            <a:hlinkClick r:id="rId3" action="ppaction://hlinksldjump" tooltip="First  slide"/>
          </p:cNvPr>
          <p:cNvSpPr/>
          <p:nvPr userDrawn="1"/>
        </p:nvSpPr>
        <p:spPr>
          <a:xfrm>
            <a:off x="8679973" y="6436391"/>
            <a:ext cx="274320" cy="210312"/>
          </a:xfrm>
          <a:prstGeom prst="leftArrow">
            <a:avLst>
              <a:gd name="adj1" fmla="val 50000"/>
              <a:gd name="adj2" fmla="val 526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rame 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1"/>
            </a:avLst>
          </a:prstGeom>
          <a:ln>
            <a:solidFill>
              <a:srgbClr val="FA95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0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1B0C-817A-4268-88A0-8161C7A592E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880A-9E32-4CDD-A2D3-F43EDB141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8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4DEC-E0F1-4B1A-A4A0-30888653E633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8CE7-C58E-44FF-95B3-FEF899B5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4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3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10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0.pn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0.png"/><Relationship Id="rId5" Type="http://schemas.openxmlformats.org/officeDocument/2006/relationships/image" Target="../media/image65.png"/><Relationship Id="rId10" Type="http://schemas.openxmlformats.org/officeDocument/2006/relationships/image" Target="../media/image9.png"/><Relationship Id="rId4" Type="http://schemas.openxmlformats.org/officeDocument/2006/relationships/image" Target="../media/image64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3.png"/><Relationship Id="rId7" Type="http://schemas.openxmlformats.org/officeDocument/2006/relationships/image" Target="../media/image5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slide" Target="slide34.xml"/><Relationship Id="rId21" Type="http://schemas.openxmlformats.org/officeDocument/2006/relationships/slide" Target="slide44.xml"/><Relationship Id="rId7" Type="http://schemas.openxmlformats.org/officeDocument/2006/relationships/slide" Target="slide19.xml"/><Relationship Id="rId12" Type="http://schemas.openxmlformats.org/officeDocument/2006/relationships/image" Target="../media/image10.png"/><Relationship Id="rId17" Type="http://schemas.openxmlformats.org/officeDocument/2006/relationships/slide" Target="slide52.xml"/><Relationship Id="rId25" Type="http://schemas.openxmlformats.org/officeDocument/2006/relationships/slide" Target="slide39.xml"/><Relationship Id="rId2" Type="http://schemas.openxmlformats.org/officeDocument/2006/relationships/image" Target="../media/image5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24" Type="http://schemas.openxmlformats.org/officeDocument/2006/relationships/image" Target="../media/image16.png"/><Relationship Id="rId5" Type="http://schemas.openxmlformats.org/officeDocument/2006/relationships/slide" Target="slide26.xml"/><Relationship Id="rId15" Type="http://schemas.openxmlformats.org/officeDocument/2006/relationships/slide" Target="slide57.xml"/><Relationship Id="rId23" Type="http://schemas.openxmlformats.org/officeDocument/2006/relationships/slide" Target="slide43.xml"/><Relationship Id="rId28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slide" Target="slide49.xml"/><Relationship Id="rId4" Type="http://schemas.openxmlformats.org/officeDocument/2006/relationships/image" Target="../media/image6.png"/><Relationship Id="rId9" Type="http://schemas.openxmlformats.org/officeDocument/2006/relationships/slide" Target="slide1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8.png"/><Relationship Id="rId3" Type="http://schemas.openxmlformats.org/officeDocument/2006/relationships/image" Target="../media/image79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11" Type="http://schemas.openxmlformats.org/officeDocument/2006/relationships/image" Target="../media/image90.png"/><Relationship Id="rId5" Type="http://schemas.openxmlformats.org/officeDocument/2006/relationships/image" Target="../media/image53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1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1.png"/><Relationship Id="rId21" Type="http://schemas.openxmlformats.org/officeDocument/2006/relationships/image" Target="../media/image8.png"/><Relationship Id="rId7" Type="http://schemas.openxmlformats.org/officeDocument/2006/relationships/image" Target="../media/image1050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1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41.png"/><Relationship Id="rId11" Type="http://schemas.openxmlformats.org/officeDocument/2006/relationships/image" Target="../media/image109.png"/><Relationship Id="rId5" Type="http://schemas.openxmlformats.org/officeDocument/2006/relationships/image" Target="../media/image1031.png"/><Relationship Id="rId15" Type="http://schemas.openxmlformats.org/officeDocument/2006/relationships/image" Target="../media/image113.png"/><Relationship Id="rId10" Type="http://schemas.openxmlformats.org/officeDocument/2006/relationships/image" Target="../media/image1080.png"/><Relationship Id="rId19" Type="http://schemas.openxmlformats.org/officeDocument/2006/relationships/image" Target="../media/image117.png"/><Relationship Id="rId4" Type="http://schemas.openxmlformats.org/officeDocument/2006/relationships/image" Target="../media/image1021.png"/><Relationship Id="rId9" Type="http://schemas.openxmlformats.org/officeDocument/2006/relationships/image" Target="../media/image1070.png"/><Relationship Id="rId1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20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0.png"/><Relationship Id="rId11" Type="http://schemas.openxmlformats.org/officeDocument/2006/relationships/image" Target="../media/image128.png"/><Relationship Id="rId24" Type="http://schemas.openxmlformats.org/officeDocument/2006/relationships/image" Target="../media/image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8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5.png"/><Relationship Id="rId11" Type="http://schemas.openxmlformats.org/officeDocument/2006/relationships/image" Target="../media/image80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16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420.png"/><Relationship Id="rId9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571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75.png"/><Relationship Id="rId4" Type="http://schemas.openxmlformats.org/officeDocument/2006/relationships/image" Target="../media/image170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664.png"/><Relationship Id="rId3" Type="http://schemas.openxmlformats.org/officeDocument/2006/relationships/image" Target="../media/image150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image" Target="../media/image176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" Type="http://schemas.openxmlformats.org/officeDocument/2006/relationships/image" Target="../media/image190.png"/><Relationship Id="rId16" Type="http://schemas.openxmlformats.org/officeDocument/2006/relationships/image" Target="../media/image20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4.png"/><Relationship Id="rId11" Type="http://schemas.openxmlformats.org/officeDocument/2006/relationships/image" Target="../media/image198.png"/><Relationship Id="rId5" Type="http://schemas.openxmlformats.org/officeDocument/2006/relationships/image" Target="../media/image193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4" Type="http://schemas.openxmlformats.org/officeDocument/2006/relationships/image" Target="../media/image192.png"/><Relationship Id="rId9" Type="http://schemas.openxmlformats.org/officeDocument/2006/relationships/image" Target="../media/image7.png"/><Relationship Id="rId14" Type="http://schemas.openxmlformats.org/officeDocument/2006/relationships/image" Target="../media/image2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16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663.png"/><Relationship Id="rId7" Type="http://schemas.openxmlformats.org/officeDocument/2006/relationships/image" Target="../media/image173.png"/><Relationship Id="rId12" Type="http://schemas.openxmlformats.org/officeDocument/2006/relationships/image" Target="../media/image212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1671.png"/><Relationship Id="rId10" Type="http://schemas.openxmlformats.org/officeDocument/2006/relationships/image" Target="../media/image210.png"/><Relationship Id="rId4" Type="http://schemas.openxmlformats.org/officeDocument/2006/relationships/image" Target="../media/image7.png"/><Relationship Id="rId9" Type="http://schemas.openxmlformats.org/officeDocument/2006/relationships/image" Target="../media/image18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7.png"/><Relationship Id="rId7" Type="http://schemas.openxmlformats.org/officeDocument/2006/relationships/image" Target="../media/image217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7" Type="http://schemas.openxmlformats.org/officeDocument/2006/relationships/image" Target="../media/image2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9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90.png"/><Relationship Id="rId5" Type="http://schemas.openxmlformats.org/officeDocument/2006/relationships/image" Target="../media/image7.png"/><Relationship Id="rId4" Type="http://schemas.openxmlformats.org/officeDocument/2006/relationships/image" Target="../media/image226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1.png"/><Relationship Id="rId8" Type="http://schemas.openxmlformats.org/officeDocument/2006/relationships/image" Target="../media/image2151.png"/><Relationship Id="rId12" Type="http://schemas.openxmlformats.org/officeDocument/2006/relationships/image" Target="../media/image2191.png"/><Relationship Id="rId7" Type="http://schemas.openxmlformats.org/officeDocument/2006/relationships/image" Target="../media/image214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31.png"/><Relationship Id="rId11" Type="http://schemas.openxmlformats.org/officeDocument/2006/relationships/image" Target="../media/image2181.png"/><Relationship Id="rId15" Type="http://schemas.openxmlformats.org/officeDocument/2006/relationships/image" Target="../media/image6.png"/><Relationship Id="rId5" Type="http://schemas.openxmlformats.org/officeDocument/2006/relationships/image" Target="../media/image2121.png"/><Relationship Id="rId10" Type="http://schemas.openxmlformats.org/officeDocument/2006/relationships/image" Target="../media/image2171.png"/><Relationship Id="rId14" Type="http://schemas.openxmlformats.org/officeDocument/2006/relationships/image" Target="../media/image2211.png"/><Relationship Id="rId4" Type="http://schemas.openxmlformats.org/officeDocument/2006/relationships/image" Target="../media/image1662.png"/><Relationship Id="rId9" Type="http://schemas.openxmlformats.org/officeDocument/2006/relationships/image" Target="../media/image21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12" Type="http://schemas.openxmlformats.org/officeDocument/2006/relationships/image" Target="../media/image229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2181.png"/><Relationship Id="rId5" Type="http://schemas.openxmlformats.org/officeDocument/2006/relationships/image" Target="../media/image228.png"/><Relationship Id="rId10" Type="http://schemas.openxmlformats.org/officeDocument/2006/relationships/image" Target="../media/image2171.png"/><Relationship Id="rId4" Type="http://schemas.openxmlformats.org/officeDocument/2006/relationships/image" Target="../media/image227.png"/><Relationship Id="rId9" Type="http://schemas.openxmlformats.org/officeDocument/2006/relationships/image" Target="../media/image21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310.png"/><Relationship Id="rId7" Type="http://schemas.openxmlformats.org/officeDocument/2006/relationships/image" Target="../media/image235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40.png"/><Relationship Id="rId5" Type="http://schemas.openxmlformats.org/officeDocument/2006/relationships/image" Target="../media/image2330.png"/><Relationship Id="rId10" Type="http://schemas.openxmlformats.org/officeDocument/2006/relationships/image" Target="../media/image6.png"/><Relationship Id="rId4" Type="http://schemas.openxmlformats.org/officeDocument/2006/relationships/image" Target="../media/image2320.png"/><Relationship Id="rId9" Type="http://schemas.openxmlformats.org/officeDocument/2006/relationships/image" Target="../media/image2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6.png"/><Relationship Id="rId3" Type="http://schemas.openxmlformats.org/officeDocument/2006/relationships/image" Target="../media/image1651.png"/><Relationship Id="rId7" Type="http://schemas.openxmlformats.org/officeDocument/2006/relationships/image" Target="../media/image1691.png"/><Relationship Id="rId12" Type="http://schemas.openxmlformats.org/officeDocument/2006/relationships/image" Target="../media/image1741.png"/><Relationship Id="rId2" Type="http://schemas.openxmlformats.org/officeDocument/2006/relationships/image" Target="../media/image167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81.png"/><Relationship Id="rId11" Type="http://schemas.openxmlformats.org/officeDocument/2006/relationships/image" Target="../media/image240.png"/><Relationship Id="rId5" Type="http://schemas.openxmlformats.org/officeDocument/2006/relationships/image" Target="../media/image238.png"/><Relationship Id="rId10" Type="http://schemas.openxmlformats.org/officeDocument/2006/relationships/image" Target="../media/image2390.png"/><Relationship Id="rId4" Type="http://schemas.openxmlformats.org/officeDocument/2006/relationships/image" Target="../media/image1661.png"/><Relationship Id="rId9" Type="http://schemas.openxmlformats.org/officeDocument/2006/relationships/image" Target="../media/image17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13" Type="http://schemas.openxmlformats.org/officeDocument/2006/relationships/image" Target="../media/image1730.png"/><Relationship Id="rId3" Type="http://schemas.openxmlformats.org/officeDocument/2006/relationships/image" Target="../media/image1060.png"/><Relationship Id="rId7" Type="http://schemas.openxmlformats.org/officeDocument/2006/relationships/image" Target="../media/image1680.png"/><Relationship Id="rId12" Type="http://schemas.openxmlformats.org/officeDocument/2006/relationships/image" Target="../media/image1720.png"/><Relationship Id="rId2" Type="http://schemas.openxmlformats.org/officeDocument/2006/relationships/image" Target="../media/image16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00.png"/><Relationship Id="rId11" Type="http://schemas.openxmlformats.org/officeDocument/2006/relationships/image" Target="../media/image1710.png"/><Relationship Id="rId5" Type="http://schemas.openxmlformats.org/officeDocument/2006/relationships/image" Target="../media/image1660.png"/><Relationship Id="rId10" Type="http://schemas.openxmlformats.org/officeDocument/2006/relationships/image" Target="../media/image1700.png"/><Relationship Id="rId4" Type="http://schemas.openxmlformats.org/officeDocument/2006/relationships/image" Target="../media/image1650.png"/><Relationship Id="rId9" Type="http://schemas.openxmlformats.org/officeDocument/2006/relationships/image" Target="../media/image1690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18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30.png"/><Relationship Id="rId7" Type="http://schemas.openxmlformats.org/officeDocument/2006/relationships/image" Target="../media/image2170.png"/><Relationship Id="rId2" Type="http://schemas.openxmlformats.org/officeDocument/2006/relationships/image" Target="../media/image21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60.png"/><Relationship Id="rId5" Type="http://schemas.openxmlformats.org/officeDocument/2006/relationships/image" Target="../media/image2150.png"/><Relationship Id="rId4" Type="http://schemas.openxmlformats.org/officeDocument/2006/relationships/image" Target="../media/image21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0.png"/><Relationship Id="rId3" Type="http://schemas.openxmlformats.org/officeDocument/2006/relationships/image" Target="../media/image2190.png"/><Relationship Id="rId7" Type="http://schemas.openxmlformats.org/officeDocument/2006/relationships/image" Target="../media/image2230.png"/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20.png"/><Relationship Id="rId5" Type="http://schemas.openxmlformats.org/officeDocument/2006/relationships/image" Target="../media/image2210.png"/><Relationship Id="rId4" Type="http://schemas.openxmlformats.org/officeDocument/2006/relationships/image" Target="../media/image2200.png"/><Relationship Id="rId9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0.png"/><Relationship Id="rId2" Type="http://schemas.openxmlformats.org/officeDocument/2006/relationships/image" Target="../media/image22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2280.png"/><Relationship Id="rId4" Type="http://schemas.openxmlformats.org/officeDocument/2006/relationships/image" Target="../media/image2270.png"/></Relationships>
</file>

<file path=ppt/slides/_rels/slide4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png"/><Relationship Id="rId3" Type="http://schemas.openxmlformats.org/officeDocument/2006/relationships/image" Target="../media/image85.png"/><Relationship Id="rId7" Type="http://schemas.openxmlformats.org/officeDocument/2006/relationships/image" Target="../media/image177.png"/><Relationship Id="rId12" Type="http://schemas.openxmlformats.org/officeDocument/2006/relationships/image" Target="../media/image223.jpeg"/><Relationship Id="rId17" Type="http://schemas.openxmlformats.org/officeDocument/2006/relationships/image" Target="../media/image24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6.png"/><Relationship Id="rId11" Type="http://schemas.openxmlformats.org/officeDocument/2006/relationships/image" Target="../media/image222.jpeg"/><Relationship Id="rId5" Type="http://schemas.openxmlformats.org/officeDocument/2006/relationships/image" Target="../media/image157.png"/><Relationship Id="rId15" Type="http://schemas.openxmlformats.org/officeDocument/2006/relationships/image" Target="../media/image2410.png"/><Relationship Id="rId10" Type="http://schemas.openxmlformats.org/officeDocument/2006/relationships/image" Target="../media/image221.png"/><Relationship Id="rId4" Type="http://schemas.openxmlformats.org/officeDocument/2006/relationships/image" Target="../media/image123.png"/><Relationship Id="rId9" Type="http://schemas.openxmlformats.org/officeDocument/2006/relationships/image" Target="../media/image2360.png"/><Relationship Id="rId14" Type="http://schemas.openxmlformats.org/officeDocument/2006/relationships/image" Target="../media/image24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1.png"/><Relationship Id="rId3" Type="http://schemas.openxmlformats.org/officeDocument/2006/relationships/image" Target="../media/image2460.png"/><Relationship Id="rId7" Type="http://schemas.openxmlformats.org/officeDocument/2006/relationships/image" Target="../media/image2491.png"/><Relationship Id="rId2" Type="http://schemas.openxmlformats.org/officeDocument/2006/relationships/image" Target="../media/image24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9.png"/><Relationship Id="rId11" Type="http://schemas.openxmlformats.org/officeDocument/2006/relationships/image" Target="../media/image252.png"/><Relationship Id="rId5" Type="http://schemas.openxmlformats.org/officeDocument/2006/relationships/image" Target="../media/image248.png"/><Relationship Id="rId10" Type="http://schemas.openxmlformats.org/officeDocument/2006/relationships/image" Target="../media/image251.png"/><Relationship Id="rId4" Type="http://schemas.openxmlformats.org/officeDocument/2006/relationships/image" Target="../media/image2470.png"/><Relationship Id="rId9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3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image" Target="../media/image25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5.png"/><Relationship Id="rId11" Type="http://schemas.openxmlformats.org/officeDocument/2006/relationships/image" Target="../media/image15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2500.png"/><Relationship Id="rId9" Type="http://schemas.openxmlformats.org/officeDocument/2006/relationships/image" Target="../media/image25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63.png"/><Relationship Id="rId7" Type="http://schemas.openxmlformats.org/officeDocument/2006/relationships/image" Target="../media/image262.png"/><Relationship Id="rId2" Type="http://schemas.openxmlformats.org/officeDocument/2006/relationships/image" Target="../media/image25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12.png"/><Relationship Id="rId5" Type="http://schemas.openxmlformats.org/officeDocument/2006/relationships/image" Target="../media/image2591.png"/><Relationship Id="rId4" Type="http://schemas.openxmlformats.org/officeDocument/2006/relationships/image" Target="../media/image264.png"/><Relationship Id="rId9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0.png"/><Relationship Id="rId13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490.png"/><Relationship Id="rId12" Type="http://schemas.openxmlformats.org/officeDocument/2006/relationships/image" Target="../media/image244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80.png"/><Relationship Id="rId11" Type="http://schemas.openxmlformats.org/officeDocument/2006/relationships/image" Target="../media/image271.png"/><Relationship Id="rId5" Type="http://schemas.openxmlformats.org/officeDocument/2006/relationships/image" Target="../media/image270.png"/><Relationship Id="rId10" Type="http://schemas.openxmlformats.org/officeDocument/2006/relationships/image" Target="../media/image2530.png"/><Relationship Id="rId4" Type="http://schemas.openxmlformats.org/officeDocument/2006/relationships/image" Target="../media/image269.png"/><Relationship Id="rId9" Type="http://schemas.openxmlformats.org/officeDocument/2006/relationships/image" Target="../media/image2520.png"/><Relationship Id="rId1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1.png"/><Relationship Id="rId3" Type="http://schemas.openxmlformats.org/officeDocument/2006/relationships/image" Target="../media/image245.png"/><Relationship Id="rId7" Type="http://schemas.openxmlformats.org/officeDocument/2006/relationships/image" Target="../media/image275.png"/><Relationship Id="rId12" Type="http://schemas.openxmlformats.org/officeDocument/2006/relationships/image" Target="../media/image267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11.png"/><Relationship Id="rId11" Type="http://schemas.openxmlformats.org/officeDocument/2006/relationships/image" Target="../media/image2660.png"/><Relationship Id="rId5" Type="http://schemas.openxmlformats.org/officeDocument/2006/relationships/image" Target="../media/image2590.png"/><Relationship Id="rId10" Type="http://schemas.openxmlformats.org/officeDocument/2006/relationships/image" Target="../media/image2651.png"/><Relationship Id="rId4" Type="http://schemas.openxmlformats.org/officeDocument/2006/relationships/image" Target="../media/image2580.png"/><Relationship Id="rId9" Type="http://schemas.openxmlformats.org/officeDocument/2006/relationships/image" Target="../media/image264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3.png"/><Relationship Id="rId7" Type="http://schemas.openxmlformats.org/officeDocument/2006/relationships/image" Target="NULL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8.xml"/><Relationship Id="rId6" Type="http://schemas.openxmlformats.org/officeDocument/2006/relationships/image" Target="NULL"/><Relationship Id="rId5" Type="http://schemas.openxmlformats.org/officeDocument/2006/relationships/image" Target="../media/image2761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45.png"/><Relationship Id="rId7" Type="http://schemas.openxmlformats.org/officeDocument/2006/relationships/image" Target="../media/image278.png"/><Relationship Id="rId2" Type="http://schemas.openxmlformats.org/officeDocument/2006/relationships/image" Target="../media/image27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7.png"/><Relationship Id="rId5" Type="http://schemas.openxmlformats.org/officeDocument/2006/relationships/image" Target="../media/image2760.png"/><Relationship Id="rId10" Type="http://schemas.openxmlformats.org/officeDocument/2006/relationships/image" Target="../media/image281.png"/><Relationship Id="rId4" Type="http://schemas.openxmlformats.org/officeDocument/2006/relationships/image" Target="../media/image13.png"/><Relationship Id="rId9" Type="http://schemas.openxmlformats.org/officeDocument/2006/relationships/image" Target="../media/image28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45.png"/><Relationship Id="rId7" Type="http://schemas.openxmlformats.org/officeDocument/2006/relationships/image" Target="../media/image272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6.png"/><Relationship Id="rId5" Type="http://schemas.openxmlformats.org/officeDocument/2006/relationships/image" Target="../media/image247.png"/><Relationship Id="rId4" Type="http://schemas.openxmlformats.org/officeDocument/2006/relationships/image" Target="../media/image13.png"/><Relationship Id="rId9" Type="http://schemas.openxmlformats.org/officeDocument/2006/relationships/image" Target="../media/image27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29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3" Type="http://schemas.openxmlformats.org/officeDocument/2006/relationships/image" Target="../media/image2610.png"/><Relationship Id="rId7" Type="http://schemas.openxmlformats.org/officeDocument/2006/relationships/image" Target="../media/image265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40.png"/><Relationship Id="rId11" Type="http://schemas.openxmlformats.org/officeDocument/2006/relationships/image" Target="../media/image12.png"/><Relationship Id="rId5" Type="http://schemas.openxmlformats.org/officeDocument/2006/relationships/image" Target="../media/image2630.png"/><Relationship Id="rId10" Type="http://schemas.openxmlformats.org/officeDocument/2006/relationships/image" Target="../media/image293.png"/><Relationship Id="rId4" Type="http://schemas.openxmlformats.org/officeDocument/2006/relationships/image" Target="../media/image291.png"/><Relationship Id="rId9" Type="http://schemas.openxmlformats.org/officeDocument/2006/relationships/image" Target="../media/image267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1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95.png"/><Relationship Id="rId4" Type="http://schemas.openxmlformats.org/officeDocument/2006/relationships/image" Target="../media/image118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eginning 5">
            <a:hlinkClick r:id="" action="ppaction://hlinkshowjump?jump=endshow" highlightClick="1"/>
          </p:cNvPr>
          <p:cNvSpPr/>
          <p:nvPr/>
        </p:nvSpPr>
        <p:spPr>
          <a:xfrm>
            <a:off x="8697130" y="244131"/>
            <a:ext cx="274320" cy="228600"/>
          </a:xfrm>
          <a:prstGeom prst="actionButtonBeginning">
            <a:avLst/>
          </a:prstGeom>
          <a:solidFill>
            <a:srgbClr val="680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701" b="8786"/>
          <a:stretch/>
        </p:blipFill>
        <p:spPr>
          <a:xfrm>
            <a:off x="2313145" y="471947"/>
            <a:ext cx="4340728" cy="129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06" y="1769806"/>
            <a:ext cx="5962405" cy="1322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3897"/>
          <a:stretch/>
        </p:blipFill>
        <p:spPr>
          <a:xfrm>
            <a:off x="1270023" y="3461023"/>
            <a:ext cx="6944830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1063" y="1939759"/>
            <a:ext cx="812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i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ඔහ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ු විසින් දිනකට විකුණන ලදැයි සිතිය හැකි උපරිම ලොතරැයි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     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පත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්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ස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ංඛ්‍යාව කීය ද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?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697931" y="5165313"/>
            <a:ext cx="6174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ii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ම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ෙම ව්‍යාප්තියේ මාත පන්තිය ලියා දක්වන්න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.</a:t>
            </a:r>
            <a:endParaRPr lang="en-US" sz="1200" b="1" dirty="0"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4692" y="3878384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dirty="0" smtClean="0">
                <a:solidFill>
                  <a:srgbClr val="E20000"/>
                </a:solidFill>
              </a:rPr>
              <a:t>99</a:t>
            </a:r>
            <a:endParaRPr lang="en-US" sz="2400" b="1" dirty="0">
              <a:solidFill>
                <a:srgbClr val="E2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18604" y="5190332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dirty="0" smtClean="0">
                <a:solidFill>
                  <a:srgbClr val="E20000"/>
                </a:solidFill>
              </a:rPr>
              <a:t>60 - 70</a:t>
            </a:r>
            <a:endParaRPr lang="en-US" sz="2400" b="1" dirty="0">
              <a:solidFill>
                <a:srgbClr val="E20000"/>
              </a:solidFill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6" y="379786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585" y="3166420"/>
            <a:ext cx="6053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  <a:ea typeface="Calibri" pitchFamily="34" charset="0"/>
                <a:cs typeface="Iskoola Pota" pitchFamily="34" charset="0"/>
              </a:rPr>
              <a:t>40 – 50</a:t>
            </a:r>
            <a:r>
              <a:rPr lang="si-LK" sz="2400" b="1">
                <a:latin typeface="Calibri" pitchFamily="34" charset="0"/>
                <a:ea typeface="Calibri" pitchFamily="34" charset="0"/>
              </a:rPr>
              <a:t> මගින් </a:t>
            </a:r>
            <a:r>
              <a:rPr lang="en-US" sz="2400" b="1" u="sng">
                <a:latin typeface="Calibri" pitchFamily="34" charset="0"/>
                <a:ea typeface="Calibri" pitchFamily="34" charset="0"/>
                <a:cs typeface="Iskoola Pota" pitchFamily="34" charset="0"/>
              </a:rPr>
              <a:t>‘40</a:t>
            </a:r>
            <a:r>
              <a:rPr lang="si-LK" sz="2400" b="1" u="sng">
                <a:latin typeface="Calibri" pitchFamily="34" charset="0"/>
                <a:ea typeface="Calibri" pitchFamily="34" charset="0"/>
              </a:rPr>
              <a:t>ට වැඩි හෝ සමාන හා </a:t>
            </a:r>
            <a:r>
              <a:rPr lang="en-US" sz="2400" b="1" u="sng">
                <a:latin typeface="Calibri" pitchFamily="34" charset="0"/>
                <a:ea typeface="Calibri" pitchFamily="34" charset="0"/>
                <a:cs typeface="Iskoola Pota" pitchFamily="34" charset="0"/>
              </a:rPr>
              <a:t>50</a:t>
            </a:r>
            <a:r>
              <a:rPr lang="si-LK" sz="2400" b="1" u="sng">
                <a:latin typeface="Calibri" pitchFamily="34" charset="0"/>
                <a:ea typeface="Calibri" pitchFamily="34" charset="0"/>
              </a:rPr>
              <a:t>ට අඩු</a:t>
            </a:r>
            <a:r>
              <a:rPr lang="en-US" sz="2400" b="1" u="sng">
                <a:latin typeface="Calibri" pitchFamily="34" charset="0"/>
                <a:ea typeface="Calibri" pitchFamily="34" charset="0"/>
                <a:cs typeface="Iskoola Pota" pitchFamily="34" charset="0"/>
              </a:rPr>
              <a:t>’ </a:t>
            </a:r>
            <a:endParaRPr lang="en-US" sz="2400" u="sn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74" y="461888"/>
            <a:ext cx="7226710" cy="118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79886"/>
              </p:ext>
            </p:extLst>
          </p:nvPr>
        </p:nvGraphicFramePr>
        <p:xfrm>
          <a:off x="1903037" y="1475925"/>
          <a:ext cx="548503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201">
                <a:tc>
                  <a:txBody>
                    <a:bodyPr/>
                    <a:lstStyle/>
                    <a:p>
                      <a:pPr algn="ctr"/>
                      <a:r>
                        <a:rPr lang="si-LK" sz="1600" b="1" i="0" u="none" strike="noStrike" kern="1200" baseline="0" smtClean="0">
                          <a:solidFill>
                            <a:schemeClr val="tx1"/>
                          </a:solidFill>
                          <a:latin typeface="FMBindumathi" pitchFamily="2" charset="0"/>
                          <a:ea typeface="+mn-ea"/>
                          <a:cs typeface="+mn-cs"/>
                        </a:rPr>
                        <a:t>පන්ති ප්‍රාන්තර</a:t>
                      </a:r>
                      <a:endParaRPr lang="en-US" sz="1100" b="1">
                        <a:latin typeface="FMBindumathi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i-LK" sz="1600" b="1" smtClean="0">
                          <a:latin typeface="FMBindumathi" pitchFamily="2" charset="0"/>
                        </a:rPr>
                        <a:t>මධ්‍ය අගය </a:t>
                      </a:r>
                      <a:r>
                        <a:rPr lang="en-US" sz="1600" b="1" smtClean="0">
                          <a:latin typeface="+mn-lt"/>
                        </a:rPr>
                        <a:t>x</a:t>
                      </a:r>
                      <a:endParaRPr lang="en-US" sz="1600" b="1">
                        <a:latin typeface="FMBindumathi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i-LK" sz="1600" b="1" smtClean="0">
                          <a:latin typeface="FMBindumathi" pitchFamily="2" charset="0"/>
                        </a:rPr>
                        <a:t>සංඛ්‍යාතය</a:t>
                      </a:r>
                      <a:r>
                        <a:rPr lang="si-LK" sz="1600" b="1" baseline="0" smtClean="0">
                          <a:latin typeface="FMBindumathi" pitchFamily="2" charset="0"/>
                        </a:rPr>
                        <a:t> </a:t>
                      </a:r>
                      <a:r>
                        <a:rPr lang="en-US" sz="1600" b="1" baseline="0" smtClean="0">
                          <a:latin typeface="+mn-lt"/>
                        </a:rPr>
                        <a:t>f</a:t>
                      </a:r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F6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  fx</a:t>
                      </a:r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F6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F6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F6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F6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F6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F6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739">
                <a:tc gridSpan="2"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F6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04962"/>
              </p:ext>
            </p:extLst>
          </p:nvPr>
        </p:nvGraphicFramePr>
        <p:xfrm>
          <a:off x="1892099" y="1874125"/>
          <a:ext cx="136456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4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40 - 50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50 - 60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60 - 70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70 – 80 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80 - 90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90</a:t>
                      </a:r>
                      <a:r>
                        <a:rPr lang="en-US" sz="2000" b="1" baseline="0" smtClean="0"/>
                        <a:t> - 100</a:t>
                      </a:r>
                      <a:endParaRPr lang="en-US" sz="20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38780"/>
              </p:ext>
            </p:extLst>
          </p:nvPr>
        </p:nvGraphicFramePr>
        <p:xfrm>
          <a:off x="6022827" y="1858404"/>
          <a:ext cx="1354309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624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45</a:t>
                      </a:r>
                      <a:endParaRPr lang="en-US" sz="2000" b="1"/>
                    </a:p>
                  </a:txBody>
                  <a:tcPr marR="2743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624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275</a:t>
                      </a:r>
                      <a:endParaRPr lang="en-US" sz="2000" b="1"/>
                    </a:p>
                  </a:txBody>
                  <a:tcPr marR="2743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24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780</a:t>
                      </a:r>
                      <a:endParaRPr lang="en-US" sz="2000" b="1"/>
                    </a:p>
                  </a:txBody>
                  <a:tcPr marR="2743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24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525</a:t>
                      </a:r>
                      <a:endParaRPr lang="en-US" sz="2000" b="1"/>
                    </a:p>
                  </a:txBody>
                  <a:tcPr marR="274320" anchor="ctr">
                    <a:blipFill dpi="0" rotWithShape="1">
                      <a:blip r:embed="rId2">
                        <a:alphaModFix amt="1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24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255</a:t>
                      </a:r>
                      <a:endParaRPr lang="en-US" sz="2000" b="1"/>
                    </a:p>
                  </a:txBody>
                  <a:tcPr marR="2743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24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190</a:t>
                      </a:r>
                      <a:endParaRPr lang="en-US" sz="2000" b="1"/>
                    </a:p>
                  </a:txBody>
                  <a:tcPr marR="2743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24"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24843"/>
              </p:ext>
            </p:extLst>
          </p:nvPr>
        </p:nvGraphicFramePr>
        <p:xfrm>
          <a:off x="3274368" y="1869808"/>
          <a:ext cx="1371187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45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55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65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75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85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95</a:t>
                      </a:r>
                      <a:endParaRPr lang="en-US" sz="20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71833"/>
              </p:ext>
            </p:extLst>
          </p:nvPr>
        </p:nvGraphicFramePr>
        <p:xfrm>
          <a:off x="4661172" y="1860621"/>
          <a:ext cx="1341691" cy="2781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49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1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9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5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49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12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9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49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495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5089832" y="4267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0650" y="4240785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2070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55800" y="424003"/>
            <a:ext cx="7198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iii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ද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ිනකට ඔහු විකුණන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මධ්‍යන්‍ය ල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ොතරැයි පත් සංඛ්‍යාව </a:t>
            </a:r>
            <a:endParaRPr lang="en-US" sz="2400" b="1" smtClean="0">
              <a:solidFill>
                <a:srgbClr val="0000C0"/>
              </a:solidFill>
              <a:latin typeface="Calibri" pitchFamily="34" charset="0"/>
              <a:ea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      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ස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ොයන්න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.</a:t>
            </a:r>
            <a:endParaRPr lang="en-US" sz="1200" b="1" dirty="0"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64974" y="4877471"/>
                <a:ext cx="110546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2070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974" y="4877471"/>
                <a:ext cx="1105468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730049" y="503972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latin typeface="Calibri" pitchFamily="34" charset="0"/>
                <a:ea typeface="Calibri" pitchFamily="34" charset="0"/>
              </a:rPr>
              <a:t>මධ්‍යන්</a:t>
            </a:r>
            <a:r>
              <a:rPr lang="si-LK" sz="2400" b="1" smtClean="0">
                <a:latin typeface="Calibri" pitchFamily="34" charset="0"/>
                <a:ea typeface="Calibri" pitchFamily="34" charset="0"/>
              </a:rPr>
              <a:t>‍යය  =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08632" y="5710933"/>
                <a:ext cx="1105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 smtClean="0"/>
                  <a:t>  </a:t>
                </a:r>
                <a:r>
                  <a:rPr lang="si-LK" sz="2400" b="1" smtClean="0">
                    <a:solidFill>
                      <a:srgbClr val="C00000"/>
                    </a:solidFill>
                  </a:rPr>
                  <a:t>69</a:t>
                </a:r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632" y="5710933"/>
                <a:ext cx="1105468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6" y="379786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4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4" grpId="0"/>
      <p:bldP spid="15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50156"/>
              </p:ext>
            </p:extLst>
          </p:nvPr>
        </p:nvGraphicFramePr>
        <p:xfrm>
          <a:off x="1592819" y="944236"/>
          <a:ext cx="6527515" cy="3613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110">
                  <a:extLst>
                    <a:ext uri="{9D8B030D-6E8A-4147-A177-3AD203B41FA5}">
                      <a16:colId xmlns:a16="http://schemas.microsoft.com/office/drawing/2014/main" val="3417570916"/>
                    </a:ext>
                  </a:extLst>
                </a:gridCol>
                <a:gridCol w="127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011">
                <a:tc>
                  <a:txBody>
                    <a:bodyPr/>
                    <a:lstStyle/>
                    <a:p>
                      <a:pPr algn="ctr"/>
                      <a:r>
                        <a:rPr lang="si-LK" sz="1600" b="1" i="0" u="none" strike="noStrike" kern="1200" baseline="0" smtClean="0">
                          <a:solidFill>
                            <a:schemeClr val="tx1"/>
                          </a:solidFill>
                          <a:latin typeface="FMBindumathi" pitchFamily="2" charset="0"/>
                          <a:ea typeface="+mn-ea"/>
                          <a:cs typeface="+mn-cs"/>
                        </a:rPr>
                        <a:t>පන්ති ප්‍රාන්තර</a:t>
                      </a:r>
                      <a:endParaRPr lang="en-US" sz="1100" b="1">
                        <a:latin typeface="FMBindumathi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i-LK" sz="1600" b="1" smtClean="0">
                          <a:latin typeface="FMBindumathi" pitchFamily="2" charset="0"/>
                        </a:rPr>
                        <a:t>මධ්‍ය අගය </a:t>
                      </a:r>
                      <a:r>
                        <a:rPr lang="en-US" sz="1600" b="1" smtClean="0">
                          <a:latin typeface="+mn-lt"/>
                        </a:rPr>
                        <a:t>x</a:t>
                      </a:r>
                      <a:endParaRPr lang="en-US" sz="1600" b="1">
                        <a:latin typeface="FMBindumathi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i-LK" sz="1600" b="1" smtClean="0">
                          <a:latin typeface="FMBindumathi" pitchFamily="2" charset="0"/>
                        </a:rPr>
                        <a:t>අපගමන </a:t>
                      </a:r>
                      <a:r>
                        <a:rPr lang="en-US" sz="1600" b="1" smtClean="0">
                          <a:latin typeface="+mn-lt"/>
                        </a:rPr>
                        <a:t>d</a:t>
                      </a:r>
                      <a:endParaRPr lang="en-US" sz="1600" b="1">
                        <a:latin typeface="FMBindumathi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i-LK" sz="1600" b="1" smtClean="0">
                          <a:latin typeface="FMBindumathi" pitchFamily="2" charset="0"/>
                        </a:rPr>
                        <a:t>සංඛ්‍යාතය</a:t>
                      </a:r>
                      <a:r>
                        <a:rPr lang="si-LK" sz="1600" b="1" baseline="0" smtClean="0">
                          <a:latin typeface="FMBindumathi" pitchFamily="2" charset="0"/>
                        </a:rPr>
                        <a:t> </a:t>
                      </a:r>
                      <a:r>
                        <a:rPr lang="en-US" sz="1600" b="1" baseline="0" smtClean="0">
                          <a:latin typeface="+mn-lt"/>
                        </a:rPr>
                        <a:t>f</a:t>
                      </a:r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FF3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  fd</a:t>
                      </a:r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2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FF3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42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FF3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2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FF3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2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FF3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2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FF3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42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FF3">
                        <a:alpha val="9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568">
                <a:tc gridSpan="2"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7E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73599"/>
              </p:ext>
            </p:extLst>
          </p:nvPr>
        </p:nvGraphicFramePr>
        <p:xfrm>
          <a:off x="1607567" y="1525964"/>
          <a:ext cx="143196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40 - 50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50 - 60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60 - 70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70 – 80 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80 - 90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90</a:t>
                      </a:r>
                      <a:r>
                        <a:rPr lang="en-US" sz="2000" b="1" baseline="0" smtClean="0"/>
                        <a:t> - 100</a:t>
                      </a:r>
                      <a:endParaRPr lang="en-US" sz="2000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60035"/>
              </p:ext>
            </p:extLst>
          </p:nvPr>
        </p:nvGraphicFramePr>
        <p:xfrm>
          <a:off x="6833094" y="1511789"/>
          <a:ext cx="1280160" cy="3043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-20</a:t>
                      </a:r>
                      <a:endParaRPr lang="en-US" sz="2000" b="1"/>
                    </a:p>
                  </a:txBody>
                  <a:tcPr marR="2743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-50</a:t>
                      </a:r>
                      <a:endParaRPr lang="en-US" sz="2000" b="1"/>
                    </a:p>
                  </a:txBody>
                  <a:tcPr marR="2743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0</a:t>
                      </a:r>
                      <a:endParaRPr lang="en-US" sz="2000" b="1"/>
                    </a:p>
                  </a:txBody>
                  <a:tcPr marR="2743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70</a:t>
                      </a:r>
                      <a:endParaRPr lang="en-US" sz="2000" b="1"/>
                    </a:p>
                  </a:txBody>
                  <a:tcPr marR="274320" anchor="ctr">
                    <a:blipFill dpi="0" rotWithShape="1">
                      <a:blip r:embed="rId3">
                        <a:alphaModFix amt="12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60</a:t>
                      </a:r>
                      <a:endParaRPr lang="en-US" sz="2000" b="1"/>
                    </a:p>
                  </a:txBody>
                  <a:tcPr marR="2743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60</a:t>
                      </a:r>
                      <a:endParaRPr lang="en-US" sz="2000" b="1"/>
                    </a:p>
                  </a:txBody>
                  <a:tcPr marR="2743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535">
                <a:tc>
                  <a:txBody>
                    <a:bodyPr/>
                    <a:lstStyle/>
                    <a:p>
                      <a:pPr algn="r"/>
                      <a:endParaRPr lang="en-US" sz="2000" b="1"/>
                    </a:p>
                  </a:txBody>
                  <a:tcPr marR="27432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47384"/>
              </p:ext>
            </p:extLst>
          </p:nvPr>
        </p:nvGraphicFramePr>
        <p:xfrm>
          <a:off x="3020209" y="1521647"/>
          <a:ext cx="127768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45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55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75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85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95</a:t>
                      </a:r>
                      <a:endParaRPr lang="en-US" sz="20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99683"/>
              </p:ext>
            </p:extLst>
          </p:nvPr>
        </p:nvGraphicFramePr>
        <p:xfrm>
          <a:off x="5582000" y="1522784"/>
          <a:ext cx="1265842" cy="3032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511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1</a:t>
                      </a:r>
                      <a:endParaRPr lang="en-US" sz="1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11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5</a:t>
                      </a:r>
                      <a:endParaRPr lang="en-US" sz="1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11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12</a:t>
                      </a:r>
                      <a:endParaRPr lang="en-US" sz="1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7</a:t>
                      </a:r>
                      <a:endParaRPr lang="en-US" sz="1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11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3</a:t>
                      </a:r>
                      <a:endParaRPr lang="en-US" sz="1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11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2</a:t>
                      </a:r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135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5771477" y="3926668"/>
            <a:ext cx="83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1508" y="3873048"/>
            <a:ext cx="1187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-70+190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i-LK" sz="2000" b="1" smtClean="0">
                <a:solidFill>
                  <a:prstClr val="black"/>
                </a:solidFill>
                <a:latin typeface="Calibri"/>
              </a:rPr>
              <a:t>   =120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8165" y="391969"/>
            <a:ext cx="7683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iii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උපකල්පිත මධ්‍යන්‍යය භාවිතයෙන් සැබෑ මධ්‍යන්‍යය සෙවීම </a:t>
            </a:r>
            <a:endParaRPr lang="en-US" sz="1200" b="1" dirty="0"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51109" y="4202593"/>
                <a:ext cx="86209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i-LK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109" y="4202593"/>
                <a:ext cx="862099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86218" y="4400052"/>
            <a:ext cx="3321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>
                <a:latin typeface="Calibri" pitchFamily="34" charset="0"/>
                <a:ea typeface="Calibri" pitchFamily="34" charset="0"/>
              </a:rPr>
              <a:t>අපගමනවල මධ්‍යන්‍යය  =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67855" y="6000779"/>
                <a:ext cx="1105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 smtClean="0"/>
                  <a:t>  </a:t>
                </a:r>
                <a:r>
                  <a:rPr lang="si-LK" sz="2400" b="1" smtClean="0">
                    <a:solidFill>
                      <a:srgbClr val="C00000"/>
                    </a:solidFill>
                  </a:rPr>
                  <a:t>69</a:t>
                </a:r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55" y="6000779"/>
                <a:ext cx="1105468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17000"/>
              </p:ext>
            </p:extLst>
          </p:nvPr>
        </p:nvGraphicFramePr>
        <p:xfrm>
          <a:off x="4301410" y="1521647"/>
          <a:ext cx="128016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si-LK" sz="2000" b="1" smtClean="0"/>
                        <a:t>-20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si-LK" sz="2000" b="1" smtClean="0"/>
                        <a:t>-10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si-LK" sz="2000" b="1" smtClean="0"/>
                        <a:t>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si-LK" sz="2000" b="1" smtClean="0"/>
                        <a:t>+10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si-LK" sz="2000" b="1" smtClean="0"/>
                        <a:t>+20</a:t>
                      </a:r>
                      <a:endParaRPr lang="en-US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algn="ctr"/>
                      <a:r>
                        <a:rPr lang="si-LK" sz="2000" b="1" smtClean="0"/>
                        <a:t>+30</a:t>
                      </a:r>
                      <a:endParaRPr lang="en-US" sz="20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80972" y="5003332"/>
            <a:ext cx="8256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 smtClean="0">
                <a:latin typeface="Calibri" pitchFamily="34" charset="0"/>
                <a:ea typeface="Calibri" pitchFamily="34" charset="0"/>
              </a:rPr>
              <a:t>සැබෑ මධ</a:t>
            </a:r>
            <a:r>
              <a:rPr lang="si-LK" sz="2400" b="1">
                <a:latin typeface="Calibri" pitchFamily="34" charset="0"/>
                <a:ea typeface="Calibri" pitchFamily="34" charset="0"/>
              </a:rPr>
              <a:t>්‍යන්</a:t>
            </a:r>
            <a:r>
              <a:rPr lang="si-LK" sz="2400" b="1" smtClean="0">
                <a:latin typeface="Calibri" pitchFamily="34" charset="0"/>
                <a:ea typeface="Calibri" pitchFamily="34" charset="0"/>
              </a:rPr>
              <a:t>‍යය  = උපකල්පිත මධ්‍යන්‍යය + අපගමනවල </a:t>
            </a:r>
            <a:r>
              <a:rPr lang="si-LK" sz="2400" b="1">
                <a:latin typeface="Calibri" pitchFamily="34" charset="0"/>
                <a:ea typeface="Calibri" pitchFamily="34" charset="0"/>
              </a:rPr>
              <a:t>මධ්‍යන්</a:t>
            </a:r>
            <a:r>
              <a:rPr lang="si-LK" sz="2400" b="1" smtClean="0">
                <a:latin typeface="Calibri" pitchFamily="34" charset="0"/>
                <a:ea typeface="Calibri" pitchFamily="34" charset="0"/>
              </a:rPr>
              <a:t>‍යය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67855" y="5503916"/>
                <a:ext cx="1768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 smtClean="0">
                    <a:solidFill>
                      <a:schemeClr val="tx1"/>
                    </a:solidFill>
                  </a:rPr>
                  <a:t>  65 + 4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55" y="5503916"/>
                <a:ext cx="1768168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9177" y="4400879"/>
                <a:ext cx="73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4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77" y="4400879"/>
                <a:ext cx="73821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436876" y="2310257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65</a:t>
            </a: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6" y="379786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4" grpId="0"/>
      <p:bldP spid="15" grpId="0"/>
      <p:bldP spid="35" grpId="0"/>
      <p:bldP spid="17" grpId="0"/>
      <p:bldP spid="18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2800" y="440179"/>
            <a:ext cx="7861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romanLcParenBoth" startAt="4"/>
            </a:pP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ඔහ</a:t>
            </a:r>
            <a:r>
              <a:rPr lang="si-LK" sz="2400" b="1" dirty="0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ු විසින් මුල්‍ය ආයතනයකින් ලබාගත් ණය මුදලක් 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	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සඳහ</a:t>
            </a:r>
            <a:r>
              <a:rPr lang="si-LK" sz="2400" b="1" dirty="0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ා රුපියල් </a:t>
            </a:r>
            <a:r>
              <a:rPr lang="en-US" sz="2400" b="1" dirty="0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6000</a:t>
            </a:r>
            <a:r>
              <a:rPr lang="si-LK" sz="2400" b="1" dirty="0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ක මාසික වාරිකයක් ගෙවිය යුතුව ඇත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.     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     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ල</a:t>
            </a:r>
            <a:r>
              <a:rPr lang="si-LK" sz="2400" b="1" dirty="0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ොතරැයි පත් විකිණීමෙන් මාසිකව ලැබෙන ආදායමෙන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්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     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එම </a:t>
            </a:r>
            <a:r>
              <a:rPr lang="si-LK" sz="2400" b="1" dirty="0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ණය වාරිකය ගෙවීමට ඔහු අදහස් කරයි</a:t>
            </a:r>
            <a:r>
              <a:rPr lang="en-US" sz="2400" b="1" dirty="0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. </a:t>
            </a:r>
            <a:r>
              <a:rPr lang="si-LK" sz="2400" b="1" dirty="0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ඔහුගේ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අදහස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      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ඉට</a:t>
            </a:r>
            <a:r>
              <a:rPr lang="si-LK" sz="2400" b="1" dirty="0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ුවේදැයි හේතු සහිතව පෙන්වන්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න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.</a:t>
            </a:r>
            <a:endParaRPr lang="en-US" sz="3600" b="1" dirty="0" smtClean="0"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64677" y="5731344"/>
                <a:ext cx="29402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si-LK" sz="2400" b="1" smtClean="0">
                    <a:solidFill>
                      <a:srgbClr val="C00000"/>
                    </a:solidFill>
                  </a:rPr>
                  <a:t> ඔහ</a:t>
                </a:r>
                <a:r>
                  <a:rPr lang="si-LK" sz="2400" b="1" dirty="0" smtClean="0">
                    <a:solidFill>
                      <a:srgbClr val="C00000"/>
                    </a:solidFill>
                  </a:rPr>
                  <a:t>ුගේ අදහස ඉටුවේ.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677" y="5731344"/>
                <a:ext cx="2940228" cy="461665"/>
              </a:xfrm>
              <a:prstGeom prst="rect">
                <a:avLst/>
              </a:prstGeom>
              <a:blipFill>
                <a:blip r:embed="rId2"/>
                <a:stretch>
                  <a:fillRect t="-10526" r="-26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15855" y="3116367"/>
                <a:ext cx="19106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55" y="3116367"/>
                <a:ext cx="191068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25914" y="2541263"/>
            <a:ext cx="507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lang="si-LK" sz="2400" b="1" smtClean="0">
                <a:latin typeface="Calibri" pitchFamily="34" charset="0"/>
                <a:ea typeface="Calibri" pitchFamily="34" charset="0"/>
                <a:cs typeface="Iskoola Pota" pitchFamily="34" charset="0"/>
              </a:rPr>
              <a:t>දිනකදී විකුණන ල</a:t>
            </a:r>
            <a:r>
              <a:rPr lang="si-LK" sz="2400" b="1" dirty="0" smtClean="0">
                <a:latin typeface="Calibri" pitchFamily="34" charset="0"/>
                <a:ea typeface="Calibri" pitchFamily="34" charset="0"/>
                <a:cs typeface="Iskoola Pota" pitchFamily="34" charset="0"/>
              </a:rPr>
              <a:t>ොතරැයි </a:t>
            </a:r>
            <a:r>
              <a:rPr lang="si-LK" sz="2400" b="1" smtClean="0">
                <a:latin typeface="Calibri" pitchFamily="34" charset="0"/>
                <a:ea typeface="Calibri" pitchFamily="34" charset="0"/>
                <a:cs typeface="Iskoola Pota" pitchFamily="34" charset="0"/>
              </a:rPr>
              <a:t>පත් සංඛ්‍යාව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7881" y="3102421"/>
                <a:ext cx="52964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lang="si-LK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මසකදී විකුණන ල</a:t>
                </a:r>
                <a:r>
                  <a:rPr lang="si-LK" sz="2400" b="1" dirty="0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ොතරැයි </a:t>
                </a:r>
                <a:r>
                  <a:rPr lang="si-LK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පත් සංඛ්‍යාව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=</m:t>
                    </m:r>
                  </m:oMath>
                </a14:m>
                <a:endParaRPr lang="en-US" sz="36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81" y="3102421"/>
                <a:ext cx="5296435" cy="461665"/>
              </a:xfrm>
              <a:prstGeom prst="rect">
                <a:avLst/>
              </a:prstGeom>
              <a:blipFill>
                <a:blip r:embed="rId4"/>
                <a:stretch>
                  <a:fillRect l="-46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56100" y="4131017"/>
            <a:ext cx="3759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latin typeface="Calibri" pitchFamily="34" charset="0"/>
                <a:ea typeface="Calibri" pitchFamily="34" charset="0"/>
                <a:cs typeface="Iskoola Pota" pitchFamily="34" charset="0"/>
              </a:rPr>
              <a:t>           </a:t>
            </a:r>
            <a:r>
              <a:rPr lang="si-LK" sz="2400" b="1" smtClean="0">
                <a:latin typeface="Calibri" pitchFamily="34" charset="0"/>
                <a:ea typeface="Calibri" pitchFamily="34" charset="0"/>
                <a:cs typeface="Iskoola Pota" pitchFamily="34" charset="0"/>
              </a:rPr>
              <a:t>මසකදී ලැබෙන ආදායම   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1775" y="3578032"/>
                <a:ext cx="19106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𝟐𝟎𝟕𝟎</m:t>
                      </m:r>
                    </m:oMath>
                  </m:oMathPara>
                </a14:m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775" y="3578032"/>
                <a:ext cx="191068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9692" y="4139190"/>
                <a:ext cx="2606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𝟐𝟎𝟕𝟎</m:t>
                      </m:r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692" y="4139190"/>
                <a:ext cx="260671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74503" y="4631608"/>
                <a:ext cx="2606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රු</m:t>
                      </m:r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𝟔𝟐𝟏𝟎</m:t>
                      </m:r>
                    </m:oMath>
                  </m:oMathPara>
                </a14:m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03" y="4631608"/>
                <a:ext cx="2606716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8834" y="5175959"/>
                <a:ext cx="2606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𝟔𝟐𝟏𝟎</m:t>
                      </m:r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si-LK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𝟔𝟎𝟎𝟎</m:t>
                      </m:r>
                    </m:oMath>
                  </m:oMathPara>
                </a14:m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34" y="5175959"/>
                <a:ext cx="260671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15855" y="2575633"/>
                <a:ext cx="9749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i-LK" sz="2400" b="1">
                    <a:ea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i-LK" sz="2400" b="1" i="1">
                        <a:latin typeface="Cambria Math" panose="02040503050406030204" pitchFamily="18" charset="0"/>
                        <a:ea typeface="Calibri" pitchFamily="34" charset="0"/>
                      </a:rPr>
                      <m:t>=</m:t>
                    </m:r>
                  </m:oMath>
                </a14:m>
                <a:r>
                  <a:rPr lang="si-LK" sz="2400" b="1">
                    <a:latin typeface="Calibri" pitchFamily="34" charset="0"/>
                    <a:ea typeface="Calibri" pitchFamily="34" charset="0"/>
                  </a:rPr>
                  <a:t>  69</a:t>
                </a:r>
                <a:endParaRPr lang="en-US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55" y="2575633"/>
                <a:ext cx="974947" cy="461665"/>
              </a:xfrm>
              <a:prstGeom prst="rect">
                <a:avLst/>
              </a:prstGeom>
              <a:blipFill>
                <a:blip r:embed="rId9"/>
                <a:stretch>
                  <a:fillRect l="-9375" t="-10667" r="-875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6" y="379786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9" y="325193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36183" y="582115"/>
                <a:ext cx="7625927" cy="1846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3429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පරිගණක යන්ත්‍රයක් රුපියල් 94 000කට මිලදී ගත හැකිය. නැතහොත් හීනවන ශේෂ ක්‍රමයට අනුව මුලින් රුපියල් 10 000ක් ගෙවා ඉතිරි මුදල 18% ක වාර්ෂික පොලියක් යටතේ අවුරුදු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D6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𝟐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කදී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සමාන මාසික වාරික මගින් ගෙවා නිම කිරීමට ද ගතහැකිය.</a:t>
                </a:r>
                <a:endParaRPr lang="en-US" sz="2000" b="1">
                  <a:solidFill>
                    <a:srgbClr val="0000D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83" y="582115"/>
                <a:ext cx="7625927" cy="1846852"/>
              </a:xfrm>
              <a:prstGeom prst="rect">
                <a:avLst/>
              </a:prstGeom>
              <a:blipFill>
                <a:blip r:embed="rId3"/>
                <a:stretch>
                  <a:fillRect l="-1279" t="-2310" r="-2238" b="-5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36183" y="2685889"/>
            <a:ext cx="4897495" cy="588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lnSpc>
                <a:spcPct val="150000"/>
              </a:lnSpc>
              <a:spcAft>
                <a:spcPts val="0"/>
              </a:spcAft>
            </a:pP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හීනවන ශේෂ ක්‍රමයට මිලදී ගන්නේ නම්,</a:t>
            </a:r>
            <a:endParaRPr lang="en-US" sz="2000" b="1">
              <a:solidFill>
                <a:srgbClr val="0000D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16495" y="2500650"/>
                <a:ext cx="29899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    =</m:t>
                    </m:r>
                  </m:oMath>
                </a14:m>
                <a:r>
                  <a:rPr lang="si-LK" sz="2400" b="1" smtClean="0"/>
                  <a:t>  94 </a:t>
                </a:r>
                <a:r>
                  <a:rPr lang="si-LK" sz="2400" b="1"/>
                  <a:t>000 – 10 000 </a:t>
                </a:r>
                <a:endParaRPr lang="en-US" b="1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95" y="2500650"/>
                <a:ext cx="2989921" cy="646331"/>
              </a:xfrm>
              <a:prstGeom prst="rect">
                <a:avLst/>
              </a:prstGeom>
              <a:blipFill>
                <a:blip r:embed="rId2"/>
                <a:stretch>
                  <a:fillRect r="-2240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122558" y="418101"/>
            <a:ext cx="7018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i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    ණය මුදලෙන් මාසයකට ගෙවීමට සිදුවන කොටස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 </a:t>
            </a:r>
            <a:endParaRPr lang="si-LK" sz="2400" b="1">
              <a:solidFill>
                <a:srgbClr val="0000C0"/>
              </a:solidFill>
              <a:latin typeface="Calibri" pitchFamily="34" charset="0"/>
              <a:ea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        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ක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ොපමණ ද?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02935" y="5865392"/>
                <a:ext cx="16257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si-LK" sz="2400" b="1" smtClean="0">
                    <a:solidFill>
                      <a:srgbClr val="C00000"/>
                    </a:solidFill>
                  </a:rPr>
                  <a:t> ර</a:t>
                </a:r>
                <a:r>
                  <a:rPr lang="si-LK" sz="2400" b="1">
                    <a:solidFill>
                      <a:srgbClr val="C00000"/>
                    </a:solidFill>
                  </a:rPr>
                  <a:t>ු. 2800</a:t>
                </a:r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935" y="5865392"/>
                <a:ext cx="1625766" cy="461665"/>
              </a:xfrm>
              <a:prstGeom prst="rect">
                <a:avLst/>
              </a:prstGeom>
              <a:blipFill>
                <a:blip r:embed="rId3"/>
                <a:stretch>
                  <a:fillRect t="-10526" r="-486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059743" y="4779383"/>
            <a:ext cx="2485052" cy="803682"/>
            <a:chOff x="4653494" y="3154288"/>
            <a:chExt cx="2485052" cy="803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5136318" y="3154288"/>
                  <a:ext cx="2002228" cy="8036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𝟖𝟒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a14:m>
                  <a:r>
                    <a:rPr lang="si-LK" sz="3200" b="1" smtClean="0"/>
                    <a:t>   </a:t>
                  </a:r>
                  <a:endParaRPr lang="en-US" sz="3200" b="1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318" y="3154288"/>
                  <a:ext cx="2002228" cy="803682"/>
                </a:xfrm>
                <a:prstGeom prst="rect">
                  <a:avLst/>
                </a:prstGeom>
                <a:blipFill>
                  <a:blip r:embed="rId4"/>
                  <a:stretch>
                    <a:fillRect b="-11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653494" y="3325296"/>
                  <a:ext cx="4828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i-LK" sz="2400" b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494" y="3325296"/>
                  <a:ext cx="48282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/>
          <p:cNvSpPr/>
          <p:nvPr/>
        </p:nvSpPr>
        <p:spPr>
          <a:xfrm>
            <a:off x="3408551" y="2568816"/>
            <a:ext cx="1768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latin typeface="Calibri" pitchFamily="34" charset="0"/>
                <a:ea typeface="Calibri" pitchFamily="34" charset="0"/>
                <a:cs typeface="Iskoola Pota" pitchFamily="34" charset="0"/>
              </a:rPr>
              <a:t>ණය </a:t>
            </a:r>
            <a:r>
              <a:rPr lang="en-US" sz="2400" b="1">
                <a:latin typeface="Calibri" pitchFamily="34" charset="0"/>
                <a:ea typeface="Calibri" pitchFamily="34" charset="0"/>
                <a:cs typeface="Iskoola Pota" pitchFamily="34" charset="0"/>
              </a:rPr>
              <a:t>මු</a:t>
            </a:r>
            <a:r>
              <a:rPr lang="en-US" sz="2400" b="1" smtClean="0">
                <a:latin typeface="Calibri" pitchFamily="34" charset="0"/>
                <a:ea typeface="Calibri" pitchFamily="34" charset="0"/>
                <a:cs typeface="Iskoola Pota" pitchFamily="34" charset="0"/>
              </a:rPr>
              <a:t>දල</a:t>
            </a:r>
            <a:endParaRPr lang="si-LK" sz="2400" b="1">
              <a:latin typeface="Calibri" pitchFamily="34" charset="0"/>
              <a:ea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89239" y="3320409"/>
                <a:ext cx="18565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 </a:t>
                </a:r>
                <a:r>
                  <a:rPr lang="si-LK" sz="2400" b="1"/>
                  <a:t>රු. 84 000</a:t>
                </a:r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39" y="3320409"/>
                <a:ext cx="1856598" cy="461665"/>
              </a:xfrm>
              <a:prstGeom prst="rect">
                <a:avLst/>
              </a:prstGeom>
              <a:blipFill>
                <a:blip r:embed="rId6"/>
                <a:stretch>
                  <a:fillRect t="-10667" r="-394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05772" y="4909695"/>
            <a:ext cx="4518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Calibri" pitchFamily="34" charset="0"/>
                <a:ea typeface="Calibri" pitchFamily="34" charset="0"/>
                <a:cs typeface="Iskoola Pota" pitchFamily="34" charset="0"/>
              </a:rPr>
              <a:t>ම</a:t>
            </a:r>
            <a:r>
              <a:rPr lang="en-US" sz="2400" b="1">
                <a:latin typeface="Calibri" pitchFamily="34" charset="0"/>
                <a:ea typeface="Calibri" pitchFamily="34" charset="0"/>
                <a:cs typeface="Iskoola Pota" pitchFamily="34" charset="0"/>
              </a:rPr>
              <a:t>ාසයකට ගෙවීමට සිදුවන </a:t>
            </a:r>
            <a:r>
              <a:rPr lang="si-LK" sz="2400" b="1" smtClean="0">
                <a:latin typeface="Calibri" pitchFamily="34" charset="0"/>
                <a:ea typeface="Calibri" pitchFamily="34" charset="0"/>
                <a:cs typeface="Iskoola Pota" pitchFamily="34" charset="0"/>
              </a:rPr>
              <a:t>ණය මුදල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33530" y="3914571"/>
                <a:ext cx="4273927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මා</a:t>
                </a:r>
                <a:r>
                  <a:rPr lang="si-LK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සික වාරික ගණන (අවුරුදු  </a:t>
                </a:r>
                <a14:m>
                  <m:oMath xmlns:m="http://schemas.openxmlformats.org/officeDocument/2006/math">
                    <m:r>
                      <a:rPr lang="si-LK" sz="2400" b="1" i="0" smtClean="0">
                        <a:latin typeface="Cambria Math" panose="02040503050406030204" pitchFamily="18" charset="0"/>
                        <a:cs typeface="Iskoola Pota" pitchFamily="34" charset="0"/>
                      </a:rPr>
                      <m:t>𝟐</m:t>
                    </m:r>
                    <m:f>
                      <m:fPr>
                        <m:ctrlPr>
                          <a:rPr lang="si-LK" sz="2400" b="1" i="1" smtClean="0">
                            <a:latin typeface="Cambria Math" panose="02040503050406030204" pitchFamily="18" charset="0"/>
                            <a:cs typeface="Iskoola Pota" pitchFamily="34" charset="0"/>
                          </a:rPr>
                        </m:ctrlPr>
                      </m:fPr>
                      <m:num>
                        <m:r>
                          <a:rPr lang="si-LK" sz="2400" b="1" i="1" smtClean="0">
                            <a:latin typeface="Cambria Math" panose="02040503050406030204" pitchFamily="18" charset="0"/>
                            <a:cs typeface="Iskoola Pota" pitchFamily="34" charset="0"/>
                          </a:rPr>
                          <m:t>𝟏</m:t>
                        </m:r>
                      </m:num>
                      <m:den>
                        <m:r>
                          <a:rPr lang="si-LK" sz="2400" b="1" i="1" smtClean="0">
                            <a:latin typeface="Cambria Math" panose="02040503050406030204" pitchFamily="18" charset="0"/>
                            <a:cs typeface="Iskoola Pota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i-LK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)</a:t>
                </a:r>
                <a:r>
                  <a:rPr lang="en-US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0" y="3914571"/>
                <a:ext cx="4273927" cy="624082"/>
              </a:xfrm>
              <a:prstGeom prst="rect">
                <a:avLst/>
              </a:prstGeom>
              <a:blipFill>
                <a:blip r:embed="rId7"/>
                <a:stretch>
                  <a:fillRect l="-2140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05504" y="4069867"/>
                <a:ext cx="2932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</a:t>
                </a:r>
                <a:r>
                  <a:rPr lang="si-LK" sz="2400" b="1" smtClean="0"/>
                  <a:t>12 + 12 + 6  =  30</a:t>
                </a:r>
                <a:endParaRPr lang="en-US" sz="24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504" y="4069867"/>
                <a:ext cx="2932213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19433" y="1553130"/>
            <a:ext cx="3347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ම</a:t>
            </a:r>
            <a:r>
              <a:rPr lang="en-US" sz="24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ා</a:t>
            </a:r>
            <a:r>
              <a:rPr lang="en-US" sz="24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සයක ණය </a:t>
            </a:r>
            <a:r>
              <a:rPr lang="en-US" sz="24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මු</a:t>
            </a:r>
            <a:r>
              <a:rPr lang="en-US" sz="24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දල  =</a:t>
            </a:r>
            <a:r>
              <a:rPr lang="si-LK" sz="24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lang="en-US" sz="24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endParaRPr lang="en-US" sz="2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47169" y="1402368"/>
                <a:ext cx="2593980" cy="760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itchFamily="34" charset="0"/>
                            </a:rPr>
                          </m:ctrlPr>
                        </m:fPr>
                        <m:num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මුළු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ණය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මුදල</m:t>
                          </m:r>
                        </m:num>
                        <m:den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මාසික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වාරික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ගණන</m:t>
                          </m:r>
                        </m:den>
                      </m:f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169" y="1402368"/>
                <a:ext cx="2593980" cy="760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9" y="325193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6" grpId="0"/>
      <p:bldP spid="8" grpId="0"/>
      <p:bldP spid="9" grpId="0"/>
      <p:bldP spid="12" grpId="0"/>
      <p:bldP spid="13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32180" y="2785520"/>
                <a:ext cx="593431" cy="1257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180" y="2785520"/>
                <a:ext cx="593431" cy="12577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72385" y="414109"/>
            <a:ext cx="7291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(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ii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)  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ප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ොලිය ගණනය කරන මාස ඒකක ගණන සොයන්න.</a:t>
            </a:r>
            <a:endParaRPr lang="en-US" sz="2400" b="1"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5453" y="4969640"/>
                <a:ext cx="1121333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𝟒𝟔𝟓</m:t>
                      </m:r>
                    </m:oMath>
                  </m:oMathPara>
                </a14:m>
                <a:endParaRPr lang="en-US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53" y="4969640"/>
                <a:ext cx="1121333" cy="774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46036" y="1684972"/>
            <a:ext cx="24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මාස ඒ්කක ගණන </a:t>
            </a:r>
            <a:endParaRPr lang="en-US" sz="2400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80637" y="1271620"/>
                <a:ext cx="6412396" cy="12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මාසික</m:t>
                          </m:r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වාරික</m:t>
                          </m:r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ගණන</m:t>
                          </m:r>
                        </m:num>
                        <m:den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මාසික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වාරික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ගණන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637" y="1271620"/>
                <a:ext cx="6412396" cy="1258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843674" y="3143509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  <a:ea typeface="Calibri" pitchFamily="34" charset="0"/>
                <a:cs typeface="Iskoola Pota" pitchFamily="34" charset="0"/>
              </a:rPr>
              <a:t>මාස ඒකක ගණන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95670" y="4047614"/>
                <a:ext cx="1799980" cy="588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smtClean="0"/>
                  <a:t>   </a:t>
                </a:r>
                <a14:m>
                  <m:oMath xmlns:m="http://schemas.openxmlformats.org/officeDocument/2006/math">
                    <m:r>
                      <a:rPr lang="si-LK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i-LK" sz="2400" b="1" i="0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×</m:t>
                    </m:r>
                    <m:r>
                      <a:rPr lang="si-LK" sz="2400" b="1" i="0" smtClean="0">
                        <a:latin typeface="Cambria Math" panose="02040503050406030204" pitchFamily="18" charset="0"/>
                      </a:rPr>
                      <m:t>𝟑𝟏</m:t>
                    </m:r>
                  </m:oMath>
                </a14:m>
                <a:endParaRPr lang="en-US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670" y="4047614"/>
                <a:ext cx="1799980" cy="588110"/>
              </a:xfrm>
              <a:prstGeom prst="rect">
                <a:avLst/>
              </a:prstGeom>
              <a:blipFill>
                <a:blip r:embed="rId5"/>
                <a:stretch>
                  <a:fillRect r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62365" y="3025701"/>
                <a:ext cx="1717201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si-LK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i-LK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i-LK" sz="2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i-LK" sz="24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i-LK" sz="2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365" y="3025701"/>
                <a:ext cx="1717201" cy="774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11709" y="3143607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 </a:t>
                </a:r>
                <a14:m>
                  <m:oMath xmlns:m="http://schemas.openxmlformats.org/officeDocument/2006/math">
                    <m:r>
                      <a:rPr lang="si-LK" sz="28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709" y="3143607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9" y="325193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1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19" grpId="0"/>
      <p:bldP spid="11" grpId="0"/>
      <p:bldP spid="20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4377" y="4239778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/>
              <a:t> </a:t>
            </a:r>
            <a:r>
              <a:rPr lang="en-US" sz="2400" b="1" smtClean="0"/>
              <a:t>  </a:t>
            </a:r>
            <a:r>
              <a:rPr lang="si-LK" sz="2400" b="1"/>
              <a:t>මුළු පොලිය </a:t>
            </a:r>
            <a:r>
              <a:rPr lang="si-LK" sz="2400" b="1" smtClean="0"/>
              <a:t>  =   </a:t>
            </a:r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2642032" y="5276228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/>
              <a:t> </a:t>
            </a:r>
            <a:r>
              <a:rPr lang="si-LK" sz="2400" b="1" smtClean="0"/>
              <a:t>=  </a:t>
            </a:r>
            <a:r>
              <a:rPr lang="si-LK" sz="2400" b="1">
                <a:solidFill>
                  <a:srgbClr val="C00000"/>
                </a:solidFill>
              </a:rPr>
              <a:t>රු. 19 530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4998" y="409987"/>
            <a:ext cx="5450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(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iii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)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	ගෙවිය යුතු මුළු පොලිය කොපමණ ද?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99450" y="1938140"/>
                <a:ext cx="6093830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smtClean="0">
                    <a:solidFill>
                      <a:srgbClr val="0000C0"/>
                    </a:solidFill>
                  </a:rPr>
                  <a:t>   </a:t>
                </a:r>
                <a:r>
                  <a:rPr lang="si-LK" sz="2400" b="1" smtClean="0">
                    <a:solidFill>
                      <a:srgbClr val="0000C0"/>
                    </a:solidFill>
                  </a:rPr>
                  <a:t>මාසයකට ණය මුදල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si-LK" sz="2400" b="1" smtClean="0">
                    <a:solidFill>
                      <a:srgbClr val="0000C0"/>
                    </a:solidFill>
                  </a:rPr>
                  <a:t> මාසික පොලී අනුපාතිකය   </a:t>
                </a:r>
                <a:endParaRPr lang="en-US" b="1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50" y="1938140"/>
                <a:ext cx="6093830" cy="588110"/>
              </a:xfrm>
              <a:prstGeom prst="rect">
                <a:avLst/>
              </a:prstGeom>
              <a:blipFill>
                <a:blip r:embed="rId2"/>
                <a:stretch>
                  <a:fillRect r="-4700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483184" y="3453308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/>
              <a:t>   =   </a:t>
            </a:r>
            <a:r>
              <a:rPr lang="si-LK" sz="2400" b="1"/>
              <a:t>රු. </a:t>
            </a:r>
            <a:r>
              <a:rPr lang="si-LK" sz="2400" b="1" smtClean="0"/>
              <a:t>42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47266" y="2368109"/>
                <a:ext cx="2806025" cy="102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si-LK" sz="2400" b="1" smtClean="0">
                    <a:solidFill>
                      <a:schemeClr val="tx1"/>
                    </a:solidFill>
                  </a:rPr>
                  <a:t> = 2800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66" y="2368109"/>
                <a:ext cx="2806025" cy="1025858"/>
              </a:xfrm>
              <a:prstGeom prst="rect">
                <a:avLst/>
              </a:prstGeom>
              <a:blipFill>
                <a:blip r:embed="rId3"/>
                <a:stretch>
                  <a:fillRect l="-3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69389" y="4299119"/>
                <a:ext cx="1401346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/>
                  <a:t>42</a:t>
                </a:r>
                <a:r>
                  <a:rPr lang="si-LK" sz="2400" b="1" smtClean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si-LK" sz="2400" b="1"/>
                  <a:t>465</a:t>
                </a:r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89" y="4299119"/>
                <a:ext cx="1401346" cy="513282"/>
              </a:xfrm>
              <a:prstGeom prst="rect">
                <a:avLst/>
              </a:prstGeom>
              <a:blipFill>
                <a:blip r:embed="rId4"/>
                <a:stretch>
                  <a:fillRect l="-6987" r="-5677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50411" y="1957353"/>
            <a:ext cx="2829621" cy="588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>
                <a:solidFill>
                  <a:srgbClr val="0000C0"/>
                </a:solidFill>
              </a:rPr>
              <a:t> </a:t>
            </a:r>
            <a:r>
              <a:rPr lang="en-US" sz="2400" b="1" smtClean="0">
                <a:solidFill>
                  <a:srgbClr val="0000C0"/>
                </a:solidFill>
              </a:rPr>
              <a:t>  </a:t>
            </a:r>
            <a:r>
              <a:rPr lang="si-LK" sz="2400" b="1" smtClean="0">
                <a:solidFill>
                  <a:srgbClr val="0000C0"/>
                </a:solidFill>
              </a:rPr>
              <a:t>මාසයක ප</a:t>
            </a:r>
            <a:r>
              <a:rPr lang="si-LK" sz="2400" b="1">
                <a:solidFill>
                  <a:srgbClr val="0000C0"/>
                </a:solidFill>
              </a:rPr>
              <a:t>ොලි</a:t>
            </a:r>
            <a:r>
              <a:rPr lang="si-LK" sz="2400" b="1" smtClean="0">
                <a:solidFill>
                  <a:srgbClr val="0000C0"/>
                </a:solidFill>
              </a:rPr>
              <a:t>ය =   </a:t>
            </a:r>
            <a:endParaRPr lang="en-US" b="1">
              <a:solidFill>
                <a:srgbClr val="000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0154" y="1224850"/>
            <a:ext cx="2180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ම</a:t>
            </a:r>
            <a:r>
              <a:rPr lang="en-US" sz="24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ුළු පොලි</a:t>
            </a:r>
            <a:r>
              <a:rPr lang="en-US" sz="24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ය</a:t>
            </a:r>
            <a:r>
              <a:rPr lang="si-LK" sz="24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=</a:t>
            </a:r>
            <a:endParaRPr lang="en-US" sz="2400" b="1">
              <a:solidFill>
                <a:srgbClr val="C00000"/>
              </a:solidFill>
              <a:latin typeface="Calibri" pitchFamily="34" charset="0"/>
              <a:ea typeface="Calibri" pitchFamily="34" charset="0"/>
              <a:cs typeface="Iskoola Pot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91291" y="1107729"/>
                <a:ext cx="4990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smtClean="0">
                    <a:solidFill>
                      <a:srgbClr val="C00000"/>
                    </a:solidFill>
                  </a:rPr>
                  <a:t>   </a:t>
                </a:r>
                <a:r>
                  <a:rPr lang="si-LK" sz="2400" b="1" smtClean="0">
                    <a:solidFill>
                      <a:srgbClr val="C00000"/>
                    </a:solidFill>
                  </a:rPr>
                  <a:t>  මාසයක පොලිය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si-LK" sz="2400" b="1" smtClean="0">
                    <a:solidFill>
                      <a:srgbClr val="C00000"/>
                    </a:solidFill>
                  </a:rPr>
                  <a:t> මාස ඒකක ගණන</a:t>
                </a:r>
                <a:endParaRPr lang="en-US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291" y="1107729"/>
                <a:ext cx="4990819" cy="588110"/>
              </a:xfrm>
              <a:prstGeom prst="rect">
                <a:avLst/>
              </a:prstGeom>
              <a:blipFill>
                <a:blip r:embed="rId5"/>
                <a:stretch>
                  <a:fillRect r="-611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9" y="325193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5" grpId="0"/>
      <p:bldP spid="10" grpId="0"/>
      <p:bldP spid="11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96058" y="2848884"/>
                <a:ext cx="2400016" cy="815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/>
                  <a:t> </a:t>
                </a:r>
                <a:r>
                  <a:rPr lang="si-LK" sz="2800" smtClean="0"/>
                  <a:t> </a:t>
                </a:r>
                <a:r>
                  <a:rPr lang="en-US" sz="280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84</m:t>
                        </m:r>
                        <m:r>
                          <a:rPr lang="en-US" sz="2800" b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a:rPr lang="en-US" sz="28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sz="2800" b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530</m:t>
                        </m:r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058" y="2848884"/>
                <a:ext cx="2400016" cy="815351"/>
              </a:xfrm>
              <a:prstGeom prst="rect">
                <a:avLst/>
              </a:prstGeom>
              <a:blipFill>
                <a:blip r:embed="rId2"/>
                <a:stretch>
                  <a:fillRect l="-2036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256119" y="4587746"/>
            <a:ext cx="2936005" cy="49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/>
              <a:t> </a:t>
            </a:r>
            <a:r>
              <a:rPr lang="si-LK" sz="2400" smtClean="0"/>
              <a:t>     </a:t>
            </a:r>
            <a:r>
              <a:rPr lang="si-LK" sz="2400"/>
              <a:t>3451  </a:t>
            </a:r>
            <a:r>
              <a:rPr lang="en-US" sz="2400" smtClean="0"/>
              <a:t>&lt;</a:t>
            </a:r>
            <a:r>
              <a:rPr lang="si-LK" sz="2400" smtClean="0"/>
              <a:t> </a:t>
            </a:r>
            <a:r>
              <a:rPr lang="en-US" sz="2400" smtClean="0"/>
              <a:t> </a:t>
            </a:r>
            <a:r>
              <a:rPr lang="en-US" sz="2400"/>
              <a:t>3500</a:t>
            </a:r>
            <a:endParaRPr lang="en-US" sz="2000">
              <a:latin typeface="Calibri" panose="020F0502020204030204" pitchFamily="34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7667" y="431485"/>
            <a:ext cx="722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(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iv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)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	හේතු දක්වමින් </a:t>
            </a:r>
            <a:r>
              <a:rPr lang="en-US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වාරිකයක් සඳහා ගෙවිය යුතු මුදල </a:t>
            </a:r>
            <a:r>
              <a:rPr lang="si-LK" sz="2400" b="1" smtClean="0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 </a:t>
            </a:r>
            <a:endParaRPr lang="si-LK" sz="2400" b="1">
              <a:solidFill>
                <a:srgbClr val="0000C0"/>
              </a:solidFill>
              <a:latin typeface="Calibri" pitchFamily="34" charset="0"/>
              <a:ea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         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en-US" sz="2400" b="1"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රුපියල් 3500ට වඩා අඩුවන බව පෙන්වන්න.</a:t>
            </a:r>
            <a:endParaRPr lang="en-US" sz="2400" b="1"/>
          </a:p>
        </p:txBody>
      </p:sp>
      <p:sp>
        <p:nvSpPr>
          <p:cNvPr id="3" name="Rectangle 2"/>
          <p:cNvSpPr/>
          <p:nvPr/>
        </p:nvSpPr>
        <p:spPr>
          <a:xfrm>
            <a:off x="1143430" y="1817346"/>
            <a:ext cx="2589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වාරිකයක වටිනාකම</a:t>
            </a:r>
            <a:endParaRPr lang="en-US" sz="2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607334" y="1651364"/>
                <a:ext cx="3564886" cy="784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Iskoola Pota" pitchFamily="34" charset="0"/>
                        </a:rPr>
                        <m:t>= </m:t>
                      </m:r>
                      <m:f>
                        <m:fPr>
                          <m:ctrlP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itchFamily="34" charset="0"/>
                            </a:rPr>
                          </m:ctrlPr>
                        </m:fPr>
                        <m:num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</a:rPr>
                            <m:t>ණය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  <a:cs typeface="Iskoola Pota" pitchFamily="34" charset="0"/>
                            </a:rPr>
                            <m:t>මුදල</m:t>
                          </m:r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</a:rPr>
                            <m:t>+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</a:rPr>
                            <m:t> 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</a:rPr>
                            <m:t>මුළු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</a:rPr>
                            <m:t> </m:t>
                          </m:r>
                          <m:r>
                            <a:rPr lang="si-LK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</a:rPr>
                            <m:t>පොලිය</m:t>
                          </m:r>
                        </m:num>
                        <m:den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itchFamily="34" charset="0"/>
                            </a:rPr>
                            <m:t>මාසික</m:t>
                          </m:r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itchFamily="34" charset="0"/>
                            </a:rPr>
                            <m:t> </m:t>
                          </m:r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itchFamily="34" charset="0"/>
                            </a:rPr>
                            <m:t>වාරික</m:t>
                          </m:r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itchFamily="34" charset="0"/>
                            </a:rPr>
                            <m:t> </m:t>
                          </m:r>
                          <m:r>
                            <a:rPr lang="si-LK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itchFamily="34" charset="0"/>
                            </a:rPr>
                            <m:t>ගණන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334" y="1651364"/>
                <a:ext cx="3564886" cy="784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54878" y="3806752"/>
                <a:ext cx="16385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>
                    <a:solidFill>
                      <a:schemeClr val="tx1"/>
                    </a:solidFill>
                  </a:rPr>
                  <a:t>  රු. 3451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878" y="3806752"/>
                <a:ext cx="1638590" cy="461665"/>
              </a:xfrm>
              <a:prstGeom prst="rect">
                <a:avLst/>
              </a:prstGeom>
              <a:blipFill>
                <a:blip r:embed="rId4"/>
                <a:stretch>
                  <a:fillRect t="-10526" r="-148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1434" y="2969873"/>
                <a:ext cx="43733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වාර</a:t>
                </a:r>
                <a:r>
                  <a:rPr lang="en-US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ිකයක් සඳහා ග</a:t>
                </a:r>
                <a:r>
                  <a:rPr lang="en-US" sz="2400" b="1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ෙවිය යුතු මු</a:t>
                </a:r>
                <a:r>
                  <a:rPr lang="en-US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දල</a:t>
                </a:r>
                <a:r>
                  <a:rPr lang="si-LK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itchFamily="34" charset="0"/>
                        <a:cs typeface="Iskoola Pota" pitchFamily="34" charset="0"/>
                      </a:rPr>
                      <m:t>=</m:t>
                    </m:r>
                  </m:oMath>
                </a14:m>
                <a:r>
                  <a:rPr lang="en-US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4" y="2969873"/>
                <a:ext cx="4373313" cy="461665"/>
              </a:xfrm>
              <a:prstGeom prst="rect">
                <a:avLst/>
              </a:prstGeom>
              <a:blipFill>
                <a:blip r:embed="rId5"/>
                <a:stretch>
                  <a:fillRect l="-20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277" y="5153236"/>
                <a:ext cx="7973707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si-LK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itchFamily="34" charset="0"/>
                      </a:rPr>
                      <m:t>∴</m:t>
                    </m:r>
                  </m:oMath>
                </a14:m>
                <a:r>
                  <a:rPr lang="si-LK" sz="2400" b="1" smtClean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lang="en-US" sz="2400" b="1" smtClean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ව</a:t>
                </a:r>
                <a:r>
                  <a:rPr lang="en-US" sz="2400" b="1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ාරිකයක් සඳහා ගෙවිය යුතු මු</a:t>
                </a:r>
                <a:r>
                  <a:rPr lang="en-US" sz="2400" b="1" smtClean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දල</a:t>
                </a:r>
                <a:r>
                  <a:rPr lang="si-LK" sz="2400" b="1" smtClean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 </a:t>
                </a:r>
                <a:r>
                  <a:rPr lang="en-US" sz="2400" b="1" smtClean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ර</a:t>
                </a:r>
                <a:r>
                  <a:rPr lang="en-US" sz="2400" b="1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ුපියල් 3500ට වඩා </a:t>
                </a:r>
                <a:r>
                  <a:rPr lang="en-US" sz="2400" b="1" smtClean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අඩ</a:t>
                </a:r>
                <a:r>
                  <a:rPr lang="si-LK" sz="2400" b="1" smtClean="0">
                    <a:solidFill>
                      <a:srgbClr val="C00000"/>
                    </a:solidFill>
                    <a:latin typeface="Calibri" pitchFamily="34" charset="0"/>
                    <a:ea typeface="Calibri" pitchFamily="34" charset="0"/>
                    <a:cs typeface="Iskoola Pota" pitchFamily="34" charset="0"/>
                  </a:rPr>
                  <a:t>ුවේ.</a:t>
                </a:r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77" y="5153236"/>
                <a:ext cx="7973707" cy="814005"/>
              </a:xfrm>
              <a:prstGeom prst="rect">
                <a:avLst/>
              </a:prstGeom>
              <a:blipFill>
                <a:blip r:embed="rId6"/>
                <a:stretch>
                  <a:fillRect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9" y="325193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6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5" grpId="0"/>
      <p:bldP spid="4" grpId="0"/>
      <p:bldP spid="1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9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7673" y="443947"/>
                <a:ext cx="7724632" cy="2866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85750">
                  <a:spcAft>
                    <a:spcPts val="0"/>
                  </a:spcAft>
                </a:pP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    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a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   පහත දැක්වෙන්නේ ධන පූර්ණ සංඛ්‍යා දෙකක් ඇසුරෙන් 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</a:p>
              <a:p>
                <a:pPr indent="-285750">
                  <a:spcAft>
                    <a:spcPts val="0"/>
                  </a:spcAft>
                </a:pP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ලබ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ාගත් තොරතුරුය.  </a:t>
                </a:r>
                <a:endParaRPr lang="en-US" sz="2000" b="1">
                  <a:solidFill>
                    <a:srgbClr val="0000D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  <a:p>
                <a:pPr marL="2705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         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ව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ිශාල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සංඛ්‍යාවෙන්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si-LK" sz="28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කට කුඩා සංඛ්‍යාවෙන්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ක් 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</a:t>
                </a:r>
              </a:p>
              <a:p>
                <a:pPr marL="2705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එකත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ු කළ විට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si-LK" sz="28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ක් ලැබේ. කුඩා සංඛ්‍යාවෙන්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i-LK" sz="28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ක් 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2705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ිශාල සංඛ්‍යාවේ තුන් ගුණයට වඩා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D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𝟓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කින් අඩුය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b="1">
                  <a:solidFill>
                    <a:srgbClr val="0000D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3" y="443947"/>
                <a:ext cx="7724632" cy="2866875"/>
              </a:xfrm>
              <a:prstGeom prst="rect">
                <a:avLst/>
              </a:prstGeom>
              <a:blipFill>
                <a:blip r:embed="rId3"/>
                <a:stretch>
                  <a:fillRect t="-1702" r="-1262" b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6272" y="3914487"/>
                <a:ext cx="7340419" cy="12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)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ිශාල සංඛ්‍යාව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D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𝒙</m:t>
                    </m:r>
                  </m:oMath>
                </a14:m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ලෙසද, කුඩා සංඛ්‍යාව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D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𝒚</m:t>
                    </m:r>
                  </m:oMath>
                </a14:m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ලෙසද ගෙන 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ඉහත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තොරතුරු ඇසුරෙන් සමගාමී සමීකරණ යුගලයක් 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ග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ොඩනගන්න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b="1">
                  <a:solidFill>
                    <a:srgbClr val="0000D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72" y="3914487"/>
                <a:ext cx="7340419" cy="1277850"/>
              </a:xfrm>
              <a:prstGeom prst="rect">
                <a:avLst/>
              </a:prstGeom>
              <a:blipFill>
                <a:blip r:embed="rId4"/>
                <a:stretch>
                  <a:fillRect l="-332" t="-333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889957">
            <a:off x="6505408" y="2912942"/>
            <a:ext cx="2116393" cy="2725864"/>
            <a:chOff x="6432656" y="1521662"/>
            <a:chExt cx="2148778" cy="3006747"/>
          </a:xfrm>
        </p:grpSpPr>
        <p:pic>
          <p:nvPicPr>
            <p:cNvPr id="33" name="Picture 3" descr="E:\Pictures\others\st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4085">
              <a:off x="6432656" y="2379631"/>
              <a:ext cx="2148778" cy="2148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l Callout 33"/>
            <p:cNvSpPr/>
            <p:nvPr/>
          </p:nvSpPr>
          <p:spPr>
            <a:xfrm rot="21285202">
              <a:off x="6491694" y="1521662"/>
              <a:ext cx="1762320" cy="480311"/>
            </a:xfrm>
            <a:prstGeom prst="wedgeEllipseCallout">
              <a:avLst>
                <a:gd name="adj1" fmla="val 2871"/>
                <a:gd name="adj2" fmla="val 112134"/>
              </a:avLst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5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Yes, I Can</a:t>
              </a:r>
            </a:p>
          </p:txBody>
        </p:sp>
      </p:grpSp>
      <p:sp>
        <p:nvSpPr>
          <p:cNvPr id="35" name="Snip Single Corner Rectangle 34"/>
          <p:cNvSpPr/>
          <p:nvPr/>
        </p:nvSpPr>
        <p:spPr>
          <a:xfrm>
            <a:off x="1849155" y="1440994"/>
            <a:ext cx="1218180" cy="304607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1500" b="1" spc="38" dirty="0">
              <a:ln w="11430"/>
              <a:solidFill>
                <a:srgbClr val="820000"/>
              </a:solidFill>
            </a:endParaRPr>
          </a:p>
        </p:txBody>
      </p:sp>
      <p:pic>
        <p:nvPicPr>
          <p:cNvPr id="1045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73" y="2409340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53" y="2409340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99" y="2409340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33" y="2409340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28" y="2409340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62" y="2409340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66" y="3420473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09" y="3420473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7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05" y="3420473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60" y="3422646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9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40" y="3420472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0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62" y="3420472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864" y="1745601"/>
            <a:ext cx="183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800" smtClean="0">
                <a:solidFill>
                  <a:srgbClr val="820000"/>
                </a:solidFill>
              </a:rPr>
              <a:t>ප්‍රශ්න අංක</a:t>
            </a:r>
            <a:endParaRPr lang="en-US" sz="2800">
              <a:solidFill>
                <a:srgbClr val="82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921" y="6374594"/>
            <a:ext cx="480052" cy="336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76202" y="581383"/>
            <a:ext cx="220084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70580" y="2212258"/>
            <a:ext cx="3900057" cy="2267593"/>
          </a:xfrm>
          <a:prstGeom prst="rect">
            <a:avLst/>
          </a:prstGeom>
          <a:solidFill>
            <a:srgbClr val="EFD1F7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470" y="2212258"/>
            <a:ext cx="3930643" cy="2267593"/>
          </a:xfrm>
          <a:prstGeom prst="rect">
            <a:avLst/>
          </a:prstGeom>
          <a:solidFill>
            <a:srgbClr val="DEFFCD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8176" y="532439"/>
                <a:ext cx="7724632" cy="1430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85750">
                  <a:spcAft>
                    <a:spcPts val="0"/>
                  </a:spcAft>
                </a:pP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    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i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   විශාල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සංඛ්‍යාවෙන්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si-LK" sz="28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කට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කුඩා සංඛ්‍යාවෙන්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ක් 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</a:t>
                </a:r>
              </a:p>
              <a:p>
                <a:pPr marL="2705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එකත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ු කළ විට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si-LK" sz="28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ක් ලැබේ. </a:t>
                </a:r>
                <a:endParaRPr lang="en-US" sz="2000" b="1">
                  <a:solidFill>
                    <a:srgbClr val="0000D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76" y="532439"/>
                <a:ext cx="7724632" cy="1430392"/>
              </a:xfrm>
              <a:prstGeom prst="rect">
                <a:avLst/>
              </a:prstGeom>
              <a:blipFill>
                <a:blip r:embed="rId2"/>
                <a:stretch>
                  <a:fillRect b="-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27961" y="2393303"/>
                <a:ext cx="28592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විශාල</a:t>
                </a:r>
                <a:r>
                  <a:rPr lang="si-LK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සංඛ්‍යා</a:t>
                </a:r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  =</a:t>
                </a:r>
                <a:r>
                  <a:rPr lang="en-US" sz="2400" b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61" y="2393303"/>
                <a:ext cx="2859234" cy="461665"/>
              </a:xfrm>
              <a:prstGeom prst="rect">
                <a:avLst/>
              </a:prstGeom>
              <a:blipFill>
                <a:blip r:embed="rId3"/>
                <a:stretch>
                  <a:fillRect l="-31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28202" y="2393303"/>
                <a:ext cx="24497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</a:t>
                </a:r>
                <a:r>
                  <a:rPr lang="si-LK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ුඩා </a:t>
                </a:r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සංඛ්‍යා</a:t>
                </a:r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 =</a:t>
                </a:r>
                <a:r>
                  <a:rPr lang="en-US" sz="2400" b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202" y="2393303"/>
                <a:ext cx="2449710" cy="461665"/>
              </a:xfrm>
              <a:prstGeom prst="rect">
                <a:avLst/>
              </a:prstGeom>
              <a:blipFill>
                <a:blip r:embed="rId4"/>
                <a:stretch>
                  <a:fillRect l="-398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27585" y="2810972"/>
                <a:ext cx="1725562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×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585" y="2810972"/>
                <a:ext cx="172556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41786" y="2800377"/>
                <a:ext cx="1709317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×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786" y="2800377"/>
                <a:ext cx="1709317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77906" y="3622627"/>
                <a:ext cx="1725562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906" y="3622627"/>
                <a:ext cx="17255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20069" y="3639082"/>
                <a:ext cx="1725562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69" y="3639082"/>
                <a:ext cx="1725562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05883" y="5235059"/>
                <a:ext cx="62228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83" y="5235059"/>
                <a:ext cx="622286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9470" y="2872997"/>
                <a:ext cx="2977221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විශාල</a:t>
                </a:r>
                <a:r>
                  <a:rPr lang="si-LK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සංඛ්‍ය</a:t>
                </a:r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ා</a:t>
                </a:r>
                <a:r>
                  <a:rPr lang="si-LK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වෙන්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=</a:t>
                </a:r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70" y="2872997"/>
                <a:ext cx="2977221" cy="714683"/>
              </a:xfrm>
              <a:prstGeom prst="rect">
                <a:avLst/>
              </a:prstGeom>
              <a:blipFill>
                <a:blip r:embed="rId10"/>
                <a:stretch>
                  <a:fillRect l="-3279" r="-2254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38821" y="2837744"/>
                <a:ext cx="2977221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කුඩා </a:t>
                </a:r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ස</a:t>
                </a:r>
                <a:r>
                  <a:rPr lang="si-LK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ංඛ්‍ය</a:t>
                </a:r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ා</a:t>
                </a:r>
                <a:r>
                  <a:rPr lang="si-LK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වෙන්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si-LK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=</a:t>
                </a:r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21" y="2837744"/>
                <a:ext cx="2977221" cy="714683"/>
              </a:xfrm>
              <a:prstGeom prst="rect">
                <a:avLst/>
              </a:prstGeom>
              <a:blipFill>
                <a:blip r:embed="rId11"/>
                <a:stretch>
                  <a:fillRect l="-3279"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64972" y="3809811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972" y="3809811"/>
                <a:ext cx="48282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80178" y="3624899"/>
                <a:ext cx="1725562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178" y="3624899"/>
                <a:ext cx="1725562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539119" y="542610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19" y="5426100"/>
                <a:ext cx="48282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191447" y="3835981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447" y="3835981"/>
                <a:ext cx="48282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022341" y="3641354"/>
                <a:ext cx="1725562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41" y="3641354"/>
                <a:ext cx="1725562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47298" y="5397314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98" y="5397314"/>
                <a:ext cx="48282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9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6204162" y="5681248"/>
            <a:ext cx="1165122" cy="0"/>
          </a:xfrm>
          <a:prstGeom prst="line">
            <a:avLst/>
          </a:prstGeom>
          <a:ln w="12700">
            <a:solidFill>
              <a:srgbClr val="00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28276" y="5422842"/>
            <a:ext cx="47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</a:t>
            </a:r>
            <a:endParaRPr lang="en-US" sz="2800" b="1">
              <a:solidFill>
                <a:srgbClr val="0000C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96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07396 0.231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37136 0.2317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1"/>
      <p:bldP spid="5" grpId="0"/>
      <p:bldP spid="6" grpId="0"/>
      <p:bldP spid="7" grpId="0"/>
      <p:bldP spid="8" grpId="0"/>
      <p:bldP spid="10" grpId="0"/>
      <p:bldP spid="13" grpId="0"/>
      <p:bldP spid="14" grpId="0"/>
      <p:bldP spid="15" grpId="0"/>
      <p:bldP spid="9" grpId="0"/>
      <p:bldP spid="18" grpId="0"/>
      <p:bldP spid="18" grpId="1"/>
      <p:bldP spid="19" grpId="0"/>
      <p:bldP spid="20" grpId="0"/>
      <p:bldP spid="21" grpId="0"/>
      <p:bldP spid="21" grpId="1"/>
      <p:bldP spid="22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33163" y="2139798"/>
            <a:ext cx="3169141" cy="1626988"/>
          </a:xfrm>
          <a:prstGeom prst="rect">
            <a:avLst/>
          </a:prstGeom>
          <a:solidFill>
            <a:srgbClr val="EFD1F7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9575" y="2139798"/>
            <a:ext cx="3243113" cy="1626987"/>
          </a:xfrm>
          <a:prstGeom prst="rect">
            <a:avLst/>
          </a:prstGeom>
          <a:solidFill>
            <a:srgbClr val="DEFFCD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2166" y="332923"/>
                <a:ext cx="7639666" cy="14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කුඩා සංඛ්‍යාවෙන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්</a:t>
                </a:r>
                <a:r>
                  <a:rPr lang="en-US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i-LK" sz="28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ක් 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 smtClean="0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ිශාල සංඛ්‍යාවේ තුන් ගුණයට වඩා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D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𝟓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කින් අඩුය.</a:t>
                </a:r>
                <a:endParaRPr lang="en-US" sz="2000" b="1">
                  <a:solidFill>
                    <a:srgbClr val="0000D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6" y="332923"/>
                <a:ext cx="7639666" cy="1450975"/>
              </a:xfrm>
              <a:prstGeom prst="rect">
                <a:avLst/>
              </a:prstGeom>
              <a:blipFill>
                <a:blip r:embed="rId2"/>
                <a:stretch>
                  <a:fillRect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07790" y="2250387"/>
                <a:ext cx="26954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විශාල</a:t>
                </a:r>
                <a:r>
                  <a:rPr lang="si-LK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සංඛ්‍යා</a:t>
                </a:r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 = </a:t>
                </a:r>
                <a:r>
                  <a:rPr lang="en-US" sz="2400" b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90" y="2250387"/>
                <a:ext cx="2695462" cy="461665"/>
              </a:xfrm>
              <a:prstGeom prst="rect">
                <a:avLst/>
              </a:prstGeom>
              <a:blipFill>
                <a:blip r:embed="rId3"/>
                <a:stretch>
                  <a:fillRect l="-33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56246" y="2250387"/>
                <a:ext cx="26368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කුඩා  සංඛ්‍යාව =</a:t>
                </a:r>
                <a:r>
                  <a:rPr lang="en-US" sz="2400" b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246" y="2250387"/>
                <a:ext cx="2636879" cy="461665"/>
              </a:xfrm>
              <a:prstGeom prst="rect">
                <a:avLst/>
              </a:prstGeom>
              <a:blipFill>
                <a:blip r:embed="rId4"/>
                <a:stretch>
                  <a:fillRect l="-34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30394" y="2743159"/>
                <a:ext cx="1121977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394" y="2743159"/>
                <a:ext cx="1121977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20873" y="4678387"/>
                <a:ext cx="56015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873" y="4678387"/>
                <a:ext cx="56015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05072" y="4678387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72" y="4678387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87896" y="4502484"/>
                <a:ext cx="67358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𝟓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896" y="4502484"/>
                <a:ext cx="673582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274294" y="2869610"/>
            <a:ext cx="266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එහි 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තුන්ගුණය</a:t>
            </a:r>
            <a:r>
              <a:rPr lang="si-LK" sz="2400" b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= </a:t>
            </a:r>
            <a:r>
              <a:rPr lang="en-US" sz="2400" b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4375" y="2869610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ඉන් 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87378" y="2869610"/>
                <a:ext cx="6158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378" y="2869610"/>
                <a:ext cx="61587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077602" y="2939121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02" y="2939121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224902" y="2743325"/>
                <a:ext cx="1121977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902" y="2743325"/>
                <a:ext cx="1121977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86732" y="2869609"/>
                <a:ext cx="6158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32" y="2869609"/>
                <a:ext cx="6158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525089" y="2789241"/>
                <a:ext cx="39626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89" y="2789241"/>
                <a:ext cx="396262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9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399062" y="4691834"/>
            <a:ext cx="47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</a:t>
            </a:r>
            <a:endParaRPr lang="en-US" sz="2800" b="1">
              <a:solidFill>
                <a:srgbClr val="0000C0"/>
              </a:solidFill>
              <a:latin typeface="Wingdings" panose="05000000000000000000" pitchFamily="2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174949" y="4947167"/>
            <a:ext cx="1165122" cy="0"/>
          </a:xfrm>
          <a:prstGeom prst="line">
            <a:avLst/>
          </a:prstGeom>
          <a:ln w="12700">
            <a:solidFill>
              <a:srgbClr val="00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7848 0.262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310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37969 0.2571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4" grpId="0"/>
      <p:bldP spid="5" grpId="0"/>
      <p:bldP spid="7" grpId="0"/>
      <p:bldP spid="8" grpId="0"/>
      <p:bldP spid="9" grpId="0"/>
      <p:bldP spid="10" grpId="0"/>
      <p:bldP spid="14" grpId="0"/>
      <p:bldP spid="2" grpId="0"/>
      <p:bldP spid="16" grpId="0"/>
      <p:bldP spid="17" grpId="0"/>
      <p:bldP spid="18" grpId="0"/>
      <p:bldP spid="18" grpId="1"/>
      <p:bldP spid="20" grpId="0"/>
      <p:bldP spid="20" grpId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4001" y="506714"/>
            <a:ext cx="3363895" cy="786177"/>
            <a:chOff x="2180816" y="3292016"/>
            <a:chExt cx="3363895" cy="78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180816" y="3292016"/>
                  <a:ext cx="1552446" cy="7861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0816" y="3292016"/>
                  <a:ext cx="1552446" cy="7861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733262" y="3292016"/>
                  <a:ext cx="1190262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262" y="3292016"/>
                  <a:ext cx="1190262" cy="786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922425" y="3292016"/>
                  <a:ext cx="622286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2425" y="3292016"/>
                  <a:ext cx="622286" cy="786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1772156" y="1507462"/>
            <a:ext cx="3415740" cy="786177"/>
            <a:chOff x="2445738" y="4516132"/>
            <a:chExt cx="3415740" cy="78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445738" y="4678387"/>
                  <a:ext cx="155244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738" y="4678387"/>
                  <a:ext cx="155244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998184" y="4516132"/>
                  <a:ext cx="1190262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8184" y="4516132"/>
                  <a:ext cx="1190262" cy="7861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87896" y="4516132"/>
                  <a:ext cx="673582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𝟓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896" y="4516132"/>
                  <a:ext cx="673582" cy="786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Connector 13"/>
          <p:cNvCxnSpPr/>
          <p:nvPr/>
        </p:nvCxnSpPr>
        <p:spPr>
          <a:xfrm>
            <a:off x="5442155" y="929148"/>
            <a:ext cx="1165122" cy="0"/>
          </a:xfrm>
          <a:prstGeom prst="line">
            <a:avLst/>
          </a:prstGeom>
          <a:ln w="12700">
            <a:solidFill>
              <a:srgbClr val="00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66269" y="670742"/>
            <a:ext cx="47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</a:t>
            </a:r>
            <a:endParaRPr lang="en-US" sz="2800" b="1">
              <a:solidFill>
                <a:srgbClr val="0000C0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6268" y="1640220"/>
            <a:ext cx="47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</a:t>
            </a:r>
            <a:endParaRPr lang="en-US" sz="2800" b="1">
              <a:solidFill>
                <a:srgbClr val="0000C0"/>
              </a:solidFill>
              <a:latin typeface="Wingdings" panose="05000000000000000000" pitchFamily="2" charset="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442155" y="1895553"/>
            <a:ext cx="1165122" cy="0"/>
          </a:xfrm>
          <a:prstGeom prst="line">
            <a:avLst/>
          </a:prstGeom>
          <a:ln w="12700">
            <a:solidFill>
              <a:srgbClr val="00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5363" y="2755177"/>
                <a:ext cx="1298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0000C0"/>
                    </a:solidFill>
                    <a:latin typeface="Wingdings" panose="05000000000000000000" pitchFamily="2" charset="2"/>
                    <a:sym typeface="Wingdings" panose="05000000000000000000" pitchFamily="2" charset="2"/>
                  </a:rPr>
                  <a:t>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𝟏𝟓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endParaRPr lang="en-US" sz="2400" b="1">
                  <a:solidFill>
                    <a:srgbClr val="0000C0"/>
                  </a:solidFill>
                  <a:latin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63" y="2755177"/>
                <a:ext cx="1298638" cy="461665"/>
              </a:xfrm>
              <a:prstGeom prst="rect">
                <a:avLst/>
              </a:prstGeom>
              <a:blipFill>
                <a:blip r:embed="rId8"/>
                <a:stretch>
                  <a:fillRect l="-704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000238" y="2602561"/>
                <a:ext cx="1892593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𝟏𝟓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38" y="2602561"/>
                <a:ext cx="1892593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929894" y="2602561"/>
                <a:ext cx="191539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𝟏𝟓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894" y="2602561"/>
                <a:ext cx="1915396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748361" y="2589295"/>
                <a:ext cx="134742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𝟏𝟓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361" y="2589295"/>
                <a:ext cx="1347420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99923" y="3491619"/>
                <a:ext cx="16216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923" y="3491619"/>
                <a:ext cx="16216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21521" y="3491619"/>
                <a:ext cx="17449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𝟓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521" y="3491619"/>
                <a:ext cx="1744900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79918" y="349161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𝟏𝟏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18" y="3491618"/>
                <a:ext cx="62228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6476047" y="3698223"/>
            <a:ext cx="1165122" cy="0"/>
          </a:xfrm>
          <a:prstGeom prst="line">
            <a:avLst/>
          </a:prstGeom>
          <a:ln w="12700">
            <a:solidFill>
              <a:srgbClr val="00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00161" y="3454568"/>
            <a:ext cx="47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</a:t>
            </a:r>
            <a:endParaRPr lang="en-US" sz="2800" b="1">
              <a:solidFill>
                <a:srgbClr val="0000C0"/>
              </a:solidFill>
              <a:latin typeface="Wingdings" panose="05000000000000000000" pitchFamily="2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00161" y="5418486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C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</a:t>
            </a:r>
            <a:endParaRPr lang="en-US" sz="2800" b="1">
              <a:solidFill>
                <a:srgbClr val="0000C0"/>
              </a:solidFill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9945" y="4714163"/>
                <a:ext cx="113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0000C0"/>
                    </a:solidFill>
                    <a:latin typeface="Wingdings" panose="05000000000000000000" pitchFamily="2" charset="2"/>
                    <a:sym typeface="Wingdings" panose="05000000000000000000" pitchFamily="2" charset="2"/>
                  </a:rPr>
                  <a:t>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endParaRPr lang="en-US" sz="2400" b="1">
                  <a:solidFill>
                    <a:srgbClr val="0000C0"/>
                  </a:solidFill>
                  <a:latin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45" y="4714163"/>
                <a:ext cx="1134056" cy="461665"/>
              </a:xfrm>
              <a:prstGeom prst="rect">
                <a:avLst/>
              </a:prstGeom>
              <a:blipFill>
                <a:blip r:embed="rId15"/>
                <a:stretch>
                  <a:fillRect l="-806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377439" y="4714164"/>
                <a:ext cx="20683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39" y="4714164"/>
                <a:ext cx="206838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164482" y="4551909"/>
                <a:ext cx="173105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82" y="4551909"/>
                <a:ext cx="1731051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895533" y="4565173"/>
                <a:ext cx="116307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533" y="4565173"/>
                <a:ext cx="1163075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6535039" y="5679422"/>
            <a:ext cx="1165122" cy="0"/>
          </a:xfrm>
          <a:prstGeom prst="line">
            <a:avLst/>
          </a:prstGeom>
          <a:ln w="12700">
            <a:solidFill>
              <a:srgbClr val="00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7400" y="5418486"/>
                <a:ext cx="15211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400" y="5418486"/>
                <a:ext cx="152114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71782" y="5418485"/>
                <a:ext cx="14259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782" y="5418485"/>
                <a:ext cx="1425903" cy="461665"/>
              </a:xfrm>
              <a:prstGeom prst="rect">
                <a:avLst/>
              </a:prstGeom>
              <a:blipFill>
                <a:blip r:embed="rId2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5917964" y="541848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17</a:t>
            </a:r>
            <a:endParaRPr lang="en-US" sz="2400" b="1"/>
          </a:p>
        </p:txBody>
      </p:sp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9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005176" y="443434"/>
            <a:ext cx="72002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ii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en-US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සමගාමී සමීකරණ යුගලය විසඳීමෙන් විශා</a:t>
            </a:r>
            <a:r>
              <a:rPr lang="si-LK" sz="2400" b="1" smtClean="0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ල ස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ංඛ්‍යාවත් </a:t>
            </a:r>
            <a:r>
              <a:rPr lang="en-US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</a:t>
            </a:r>
            <a:r>
              <a:rPr lang="si-LK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කුඩා සංඛ්‍යාවත් වෙන වෙනම සොයන්න.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22925" y="512447"/>
            <a:ext cx="5804919" cy="530414"/>
            <a:chOff x="2322925" y="512447"/>
            <a:chExt cx="5804919" cy="530414"/>
          </a:xfrm>
        </p:grpSpPr>
        <p:grpSp>
          <p:nvGrpSpPr>
            <p:cNvPr id="3" name="Group 2"/>
            <p:cNvGrpSpPr/>
            <p:nvPr/>
          </p:nvGrpSpPr>
          <p:grpSpPr>
            <a:xfrm>
              <a:off x="2322925" y="512447"/>
              <a:ext cx="4002281" cy="461666"/>
              <a:chOff x="1629761" y="718919"/>
              <a:chExt cx="4002281" cy="461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1629761" y="718920"/>
                    <a:ext cx="1621613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400" b="1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9761" y="718920"/>
                    <a:ext cx="1621613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3251359" y="718920"/>
                    <a:ext cx="174490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1359" y="718920"/>
                    <a:ext cx="174490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5009756" y="718919"/>
                    <a:ext cx="6222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𝟏𝟏</m:t>
                          </m:r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9756" y="718919"/>
                    <a:ext cx="622286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" name="Straight Connector 25"/>
            <p:cNvCxnSpPr/>
            <p:nvPr/>
          </p:nvCxnSpPr>
          <p:spPr>
            <a:xfrm>
              <a:off x="6490773" y="763296"/>
              <a:ext cx="1165122" cy="0"/>
            </a:xfrm>
            <a:prstGeom prst="line">
              <a:avLst/>
            </a:prstGeom>
            <a:ln w="12700">
              <a:solidFill>
                <a:srgbClr val="00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655895" y="519641"/>
              <a:ext cx="471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00C0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</a:t>
              </a:r>
              <a:endParaRPr lang="en-US" sz="2800" b="1">
                <a:solidFill>
                  <a:srgbClr val="0000C0"/>
                </a:solidFill>
                <a:latin typeface="Wingdings" panose="05000000000000000000" pitchFamily="2" charset="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42921" y="964483"/>
            <a:ext cx="5818240" cy="523220"/>
            <a:chOff x="2342921" y="964483"/>
            <a:chExt cx="5818240" cy="523220"/>
          </a:xfrm>
        </p:grpSpPr>
        <p:sp>
          <p:nvSpPr>
            <p:cNvPr id="28" name="Rectangle 27"/>
            <p:cNvSpPr/>
            <p:nvPr/>
          </p:nvSpPr>
          <p:spPr>
            <a:xfrm>
              <a:off x="7655894" y="964483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C0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</a:t>
              </a:r>
              <a:endParaRPr lang="en-US" sz="2800" b="1">
                <a:solidFill>
                  <a:srgbClr val="0000C0"/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490773" y="1210670"/>
              <a:ext cx="1165122" cy="0"/>
            </a:xfrm>
            <a:prstGeom prst="line">
              <a:avLst/>
            </a:prstGeom>
            <a:ln w="12700">
              <a:solidFill>
                <a:srgbClr val="00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42921" y="979231"/>
                  <a:ext cx="1521145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2921" y="979231"/>
                  <a:ext cx="152114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050318" y="979230"/>
                  <a:ext cx="162788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         =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318" y="979230"/>
                  <a:ext cx="162788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5755713" y="979229"/>
              <a:ext cx="4956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/>
                <a:t>17</a:t>
              </a:r>
              <a:endParaRPr lang="en-US" sz="24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4331" y="1912830"/>
                <a:ext cx="113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0000C0"/>
                    </a:solidFill>
                    <a:latin typeface="Wingdings" panose="05000000000000000000" pitchFamily="2" charset="2"/>
                    <a:sym typeface="Wingdings" panose="05000000000000000000" pitchFamily="2" charset="2"/>
                  </a:rPr>
                  <a:t>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endParaRPr lang="en-US" sz="2400" b="1">
                  <a:solidFill>
                    <a:srgbClr val="0000C0"/>
                  </a:solidFill>
                  <a:latin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31" y="1912830"/>
                <a:ext cx="1134056" cy="523220"/>
              </a:xfrm>
              <a:prstGeom prst="rect">
                <a:avLst/>
              </a:prstGeom>
              <a:blipFill>
                <a:blip r:embed="rId7"/>
                <a:stretch>
                  <a:fillRect l="-1129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49607" y="1975046"/>
                <a:ext cx="18043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07" y="1975046"/>
                <a:ext cx="180438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13923" y="1957734"/>
                <a:ext cx="21013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23" y="1957734"/>
                <a:ext cx="2101344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752947" y="1975045"/>
                <a:ext cx="11630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47" y="1975045"/>
                <a:ext cx="11630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155244" y="2439272"/>
                <a:ext cx="18043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44" y="2439272"/>
                <a:ext cx="180438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749056" y="2421960"/>
                <a:ext cx="2152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    =</m:t>
                    </m:r>
                  </m:oMath>
                </a14:m>
                <a:r>
                  <a:rPr lang="en-US" sz="2400" smtClean="0"/>
                  <a:t>   </a:t>
                </a:r>
                <a:endParaRPr lang="en-US" sz="240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56" y="2421960"/>
                <a:ext cx="2152064" cy="461665"/>
              </a:xfrm>
              <a:prstGeom prst="rect">
                <a:avLst/>
              </a:prstGeom>
              <a:blipFill>
                <a:blip r:embed="rId12"/>
                <a:stretch>
                  <a:fillRect l="-85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740600" y="243927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600" y="2439271"/>
                <a:ext cx="62228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7636902" y="2410859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00C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</a:t>
            </a:r>
            <a:endParaRPr lang="en-US" sz="2800" b="1">
              <a:solidFill>
                <a:srgbClr val="0000C0"/>
              </a:solidFill>
              <a:latin typeface="Wingdings" panose="05000000000000000000" pitchFamily="2" charset="2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471781" y="2671794"/>
            <a:ext cx="1165122" cy="0"/>
          </a:xfrm>
          <a:prstGeom prst="line">
            <a:avLst/>
          </a:prstGeom>
          <a:ln w="12700">
            <a:solidFill>
              <a:srgbClr val="00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0997" y="3288031"/>
            <a:ext cx="109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</a:t>
            </a:r>
            <a:r>
              <a:rPr lang="en-US" sz="2800" b="1" smtClean="0">
                <a:solidFill>
                  <a:srgbClr val="0000C0"/>
                </a:solidFill>
                <a:sym typeface="Wingdings" panose="05000000000000000000" pitchFamily="2" charset="2"/>
              </a:rPr>
              <a:t>+</a:t>
            </a:r>
            <a:r>
              <a:rPr lang="en-US" sz="2800" b="1" smtClean="0">
                <a:solidFill>
                  <a:srgbClr val="0000C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</a:t>
            </a:r>
            <a:r>
              <a:rPr lang="en-US" sz="2800" b="1" smtClean="0">
                <a:solidFill>
                  <a:srgbClr val="0000C0"/>
                </a:solidFill>
                <a:sym typeface="Wingdings" panose="05000000000000000000" pitchFamily="2" charset="2"/>
              </a:rPr>
              <a:t>,</a:t>
            </a:r>
            <a:endParaRPr lang="en-US" sz="2800" b="1">
              <a:solidFill>
                <a:srgbClr val="0000C0"/>
              </a:solidFill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813362" y="3375433"/>
                <a:ext cx="40022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+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 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62" y="3375433"/>
                <a:ext cx="400228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730633" y="3375432"/>
                <a:ext cx="13570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𝟏𝟏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𝟖𝟓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33" y="3375432"/>
                <a:ext cx="135703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467158" y="4137181"/>
                <a:ext cx="14044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58" y="4137181"/>
                <a:ext cx="1404466" cy="461665"/>
              </a:xfrm>
              <a:prstGeom prst="rect">
                <a:avLst/>
              </a:prstGeom>
              <a:blipFill>
                <a:blip r:embed="rId16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759134" y="4137180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𝟗𝟔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134" y="4137180"/>
                <a:ext cx="622286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467158" y="4686012"/>
                <a:ext cx="1404466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58" y="4686012"/>
                <a:ext cx="1404466" cy="78636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759134" y="4686011"/>
                <a:ext cx="622285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𝟗𝟔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134" y="4686011"/>
                <a:ext cx="622285" cy="78636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833848" y="5603790"/>
                <a:ext cx="10525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48" y="5603790"/>
                <a:ext cx="10525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16116" y="5603789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𝟐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116" y="5603789"/>
                <a:ext cx="43794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342921" y="3372869"/>
                <a:ext cx="9861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𝟓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921" y="3372869"/>
                <a:ext cx="986167" cy="461665"/>
              </a:xfrm>
              <a:prstGeom prst="rect">
                <a:avLst/>
              </a:prstGeom>
              <a:blipFill>
                <a:blip r:embed="rId2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251397" y="3372869"/>
                <a:ext cx="8515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97" y="3372869"/>
                <a:ext cx="851515" cy="461665"/>
              </a:xfrm>
              <a:prstGeom prst="rect">
                <a:avLst/>
              </a:prstGeom>
              <a:blipFill>
                <a:blip r:embed="rId2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9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30" grpId="0"/>
      <p:bldP spid="30" grpId="1"/>
      <p:bldP spid="30" grpId="2"/>
      <p:bldP spid="59" grpId="0"/>
      <p:bldP spid="59" grpId="1"/>
      <p:bldP spid="59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759177" y="1404734"/>
                <a:ext cx="30709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𝟓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𝟏𝟏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177" y="1404734"/>
                <a:ext cx="3070948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582717" y="102938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359315" y="1901306"/>
                <a:ext cx="18043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+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15" y="1901306"/>
                <a:ext cx="180438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56457" y="1885893"/>
                <a:ext cx="18480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=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457" y="1885893"/>
                <a:ext cx="1848052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04035" y="1901305"/>
                <a:ext cx="6222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035" y="1901305"/>
                <a:ext cx="62228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508222" y="2409229"/>
                <a:ext cx="15655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+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22" y="2409229"/>
                <a:ext cx="156555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793300" y="2421960"/>
                <a:ext cx="15461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=</m:t>
                    </m:r>
                  </m:oMath>
                </a14:m>
                <a:r>
                  <a:rPr lang="en-US" sz="2400" smtClean="0"/>
                  <a:t>   </a:t>
                </a:r>
                <a:endParaRPr lang="en-US" sz="240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300" y="2421960"/>
                <a:ext cx="1546129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21840" y="2421960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40" y="2421960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087240" y="3853182"/>
                <a:ext cx="1404466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240" y="3853182"/>
                <a:ext cx="1404466" cy="7863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334972" y="3853181"/>
                <a:ext cx="43794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972" y="3853181"/>
                <a:ext cx="437940" cy="7936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518045" y="587367"/>
                <a:ext cx="41482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8738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si-LK" sz="2400" b="1" smtClean="0"/>
                  <a:t>   </a:t>
                </a:r>
                <a:r>
                  <a:rPr lang="en-US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  <a:sym typeface="Wingdings" panose="05000000000000000000" pitchFamily="2" charset="2"/>
                  </a:rPr>
                  <a:t></a:t>
                </a:r>
                <a:r>
                  <a:rPr lang="si-LK" sz="2400" b="1" smtClean="0">
                    <a:latin typeface="Calibri" pitchFamily="34" charset="0"/>
                    <a:ea typeface="Calibri" pitchFamily="34" charset="0"/>
                    <a:cs typeface="Iskoola Pota" pitchFamily="34" charset="0"/>
                    <a:sym typeface="Wingdings" panose="05000000000000000000" pitchFamily="2" charset="2"/>
                  </a:rPr>
                  <a:t> </a:t>
                </a:r>
                <a:r>
                  <a:rPr lang="si-LK" sz="2400" b="1" smtClean="0">
                    <a:latin typeface="Calibri" pitchFamily="34" charset="0"/>
                    <a:ea typeface="Calibri" pitchFamily="34" charset="0"/>
                    <a:sym typeface="Wingdings" panose="05000000000000000000" pitchFamily="2" charset="2"/>
                  </a:rPr>
                  <a:t>හ</a:t>
                </a:r>
                <a:r>
                  <a:rPr lang="si-LK" sz="2400" b="1">
                    <a:latin typeface="Calibri" pitchFamily="34" charset="0"/>
                    <a:ea typeface="Calibri" pitchFamily="34" charset="0"/>
                    <a:sym typeface="Wingdings" panose="05000000000000000000" pitchFamily="2" charset="2"/>
                  </a:rPr>
                  <a:t>ි  ආදේශයෙන්</a:t>
                </a:r>
                <a:endParaRPr lang="en-US" sz="240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045" y="587367"/>
                <a:ext cx="4148225" cy="461665"/>
              </a:xfrm>
              <a:prstGeom prst="rect">
                <a:avLst/>
              </a:prstGeom>
              <a:blipFill>
                <a:blip r:embed="rId11"/>
                <a:stretch>
                  <a:fillRect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749056" y="2893897"/>
                <a:ext cx="16134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=</m:t>
                    </m:r>
                  </m:oMath>
                </a14:m>
                <a:r>
                  <a:rPr lang="en-US" sz="2400" smtClean="0"/>
                  <a:t>   </a:t>
                </a:r>
                <a:endParaRPr lang="en-US" sz="240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56" y="2893897"/>
                <a:ext cx="1613455" cy="461665"/>
              </a:xfrm>
              <a:prstGeom prst="rect">
                <a:avLst/>
              </a:prstGeom>
              <a:blipFill>
                <a:blip r:embed="rId12"/>
                <a:stretch>
                  <a:fillRect l="-113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136848" y="2866314"/>
                <a:ext cx="11726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848" y="2866314"/>
                <a:ext cx="117269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749056" y="3373539"/>
                <a:ext cx="16134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=</m:t>
                    </m:r>
                  </m:oMath>
                </a14:m>
                <a:r>
                  <a:rPr lang="en-US" sz="2400" smtClean="0"/>
                  <a:t>   </a:t>
                </a:r>
                <a:endParaRPr lang="en-US" sz="240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56" y="3373539"/>
                <a:ext cx="1613455" cy="461665"/>
              </a:xfrm>
              <a:prstGeom prst="rect">
                <a:avLst/>
              </a:prstGeom>
              <a:blipFill>
                <a:blip r:embed="rId14"/>
                <a:stretch>
                  <a:fillRect l="-113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136848" y="3345956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848" y="3345956"/>
                <a:ext cx="43794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962959" y="4738195"/>
                <a:ext cx="20528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87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=  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59" y="4738195"/>
                <a:ext cx="2052818" cy="461665"/>
              </a:xfrm>
              <a:prstGeom prst="rect">
                <a:avLst/>
              </a:prstGeom>
              <a:blipFill>
                <a:blip r:embed="rId1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23584" y="5348194"/>
                <a:ext cx="3255989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rgbClr val="0000D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400" b="1" i="1" smtClean="0">
                        <a:solidFill>
                          <a:srgbClr val="0000D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si-LK" sz="2400" b="1" smtClean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</a:t>
                </a:r>
                <a:r>
                  <a:rPr lang="si-LK" sz="2400" b="1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ිශාල සංඛ්‍යා</a:t>
                </a:r>
                <a:r>
                  <a:rPr lang="si-LK" sz="2400" b="1" smtClean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</a:t>
                </a:r>
                <a:r>
                  <a:rPr lang="en-US" sz="2400" b="1" smtClean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2</a:t>
                </a:r>
                <a:r>
                  <a:rPr lang="si-LK" sz="2400" b="1" smtClean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 b="1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584" y="5348194"/>
                <a:ext cx="3255989" cy="487506"/>
              </a:xfrm>
              <a:prstGeom prst="rect">
                <a:avLst/>
              </a:prstGeom>
              <a:blipFill>
                <a:blip r:embed="rId17"/>
                <a:stretch>
                  <a:fillRect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99217" y="5818934"/>
            <a:ext cx="278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D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i-LK" sz="2400" b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කුඩා සංඛ්‍යා</a:t>
            </a:r>
            <a:r>
              <a:rPr lang="si-LK" sz="2400" b="1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ව</a:t>
            </a:r>
            <a:r>
              <a:rPr lang="en-US" sz="2400" b="1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1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9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7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  <p:bldP spid="41" grpId="0"/>
      <p:bldP spid="42" grpId="0"/>
      <p:bldP spid="43" grpId="0"/>
      <p:bldP spid="44" grpId="0"/>
      <p:bldP spid="55" grpId="0"/>
      <p:bldP spid="56" grpId="0"/>
      <p:bldP spid="48" grpId="0"/>
      <p:bldP spid="49" grpId="0"/>
      <p:bldP spid="51" grpId="0"/>
      <p:bldP spid="60" grpId="0"/>
      <p:bldP spid="61" grpId="0"/>
      <p:bldP spid="6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1782" y="360688"/>
                <a:ext cx="7818882" cy="1223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8575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(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b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)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solidFill>
                                  <a:srgbClr val="0000D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හා 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00D6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solidFill>
                                  <a:srgbClr val="0000D6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  </m:t>
                              </m:r>
                              <m:r>
                                <a:rPr lang="en-US" sz="2400" b="1" i="1">
                                  <a:solidFill>
                                    <a:srgbClr val="0000D6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නම් 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AB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ගුණිතය දැක්වෙන </a:t>
                </a: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-28575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</a:t>
                </a:r>
                <a:r>
                  <a:rPr lang="si-LK" sz="2400" b="1">
                    <a:solidFill>
                      <a:srgbClr val="0000D6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න්‍යාසය සොයන්න.</a:t>
                </a:r>
                <a:endParaRPr lang="en-US" sz="24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82" y="360688"/>
                <a:ext cx="7818882" cy="1223348"/>
              </a:xfrm>
              <a:prstGeom prst="rect">
                <a:avLst/>
              </a:prstGeom>
              <a:blipFill>
                <a:blip r:embed="rId2"/>
                <a:stretch>
                  <a:fillRect l="-390" r="-1092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56850" y="1872605"/>
                <a:ext cx="4689989" cy="751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8575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en-US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anose="020B0502040204020203" pitchFamily="34" charset="0"/>
                      </a:rPr>
                      <m:t>×</m:t>
                    </m:r>
                  </m:oMath>
                </a14:m>
                <a:r>
                  <a:rPr lang="en-US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B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anose="020B0502040204020203" pitchFamily="34" charset="0"/>
                      </a:rPr>
                      <m:t>×</m:t>
                    </m:r>
                  </m:oMath>
                </a14:m>
                <a:r>
                  <a:rPr lang="si-LK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  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 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</a:rPr>
                  <a:t>  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50" y="1872605"/>
                <a:ext cx="4689989" cy="751231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97741" y="2658505"/>
                <a:ext cx="633949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Iskoola Pota" panose="020B0502040204020203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Iskoola Pota" panose="020B0502040204020203" pitchFamily="34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24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Iskoola Pot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Iskoola Pota" panose="020B0502040204020203" pitchFamily="34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Iskoola Pota" panose="020B0502040204020203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Iskoola Pota" panose="020B0502040204020203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Iskoola Pota" panose="020B0502040204020203" pitchFamily="34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cs typeface="Iskoola Pota" panose="020B0502040204020203" pitchFamily="34" charset="0"/>
                                      </a:rPr>
                                      <m:t>𝟎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         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Iskoola Pota" panose="020B0502040204020203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Iskoola Pota" panose="020B0502040204020203" pitchFamily="34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24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Iskoola Pota" panose="020B05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Iskoola Pota" panose="020B0502040204020203" pitchFamily="34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400" b="1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m:rPr>
                              <m:nor/>
                            </m:rPr>
                            <a:rPr lang="en-US" sz="2400" b="1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741" y="2658505"/>
                <a:ext cx="6339491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56733" y="3832022"/>
                <a:ext cx="5953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733" y="3832022"/>
                <a:ext cx="595361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8529" y="4788867"/>
                <a:ext cx="33325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         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29" y="4788867"/>
                <a:ext cx="333257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8529" y="5514879"/>
                <a:ext cx="19624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𝟔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      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Iskoola Pota" panose="020B0502040204020203" pitchFamily="34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29" y="5514879"/>
                <a:ext cx="196246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9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2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3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0567" y="450382"/>
                <a:ext cx="7794219" cy="1208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si-LK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ඍජ</a:t>
                </a:r>
                <a:r>
                  <a:rPr lang="si-LK" sz="24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ුකෝණා</a:t>
                </a:r>
                <a:r>
                  <a:rPr lang="si-LK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ස්‍රයක </a:t>
                </a:r>
                <a:r>
                  <a:rPr lang="si-LK" sz="24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වර්ගඵලය 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kern="140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i-LK" sz="2400" b="1" i="0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ක් වේ.  එහි දිග 2</a:t>
                </a:r>
                <a14:m>
                  <m:oMath xmlns:m="http://schemas.openxmlformats.org/officeDocument/2006/math">
                    <m:r>
                      <a:rPr lang="en-US" sz="2400" b="1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2400" b="1" kern="1400">
                    <a:solidFill>
                      <a:srgbClr val="0000C0"/>
                    </a:solidFill>
                    <a:latin typeface="Iskoola Pota" panose="020B0502040204020203" pitchFamily="34" charset="0"/>
                  </a:rPr>
                  <a:t> </a:t>
                </a:r>
                <a:r>
                  <a:rPr lang="si-LK" sz="24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කින් අඩු කර පළල 3</a:t>
                </a:r>
                <a14:m>
                  <m:oMath xmlns:m="http://schemas.openxmlformats.org/officeDocument/2006/math">
                    <m:r>
                      <a:rPr lang="en-US" sz="2400" b="1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2400" b="1" kern="1400">
                    <a:solidFill>
                      <a:srgbClr val="0000C0"/>
                    </a:solidFill>
                    <a:latin typeface="Iskoola Pota" panose="020B0502040204020203" pitchFamily="34" charset="0"/>
                  </a:rPr>
                  <a:t> </a:t>
                </a:r>
                <a:r>
                  <a:rPr lang="si-LK" sz="24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කින් වැඩි කළ විට සමචතුරස්‍රයක් ලැබේ. එම සමචතුරස්‍රයේ පැත්තක දිග </a:t>
                </a:r>
                <a14:m>
                  <m:oMath xmlns:m="http://schemas.openxmlformats.org/officeDocument/2006/math">
                    <m:r>
                      <a:rPr lang="en-US" sz="2400" b="1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si-LK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 ල</a:t>
                </a:r>
                <a:r>
                  <a:rPr lang="si-LK" sz="24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ෙස </a:t>
                </a:r>
                <a:r>
                  <a:rPr lang="si-LK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ගන්න.</a:t>
                </a:r>
                <a:endParaRPr lang="en-US" sz="2400" b="1" kern="1400">
                  <a:solidFill>
                    <a:srgbClr val="0000C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67" y="450382"/>
                <a:ext cx="7794219" cy="1208664"/>
              </a:xfrm>
              <a:prstGeom prst="rect">
                <a:avLst/>
              </a:prstGeom>
              <a:blipFill>
                <a:blip r:embed="rId4"/>
                <a:stretch>
                  <a:fillRect l="-1252" t="-3030" b="-10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42146" y="2689527"/>
            <a:ext cx="2340260" cy="1116124"/>
          </a:xfrm>
          <a:prstGeom prst="rect">
            <a:avLst/>
          </a:prstGeom>
          <a:noFill/>
          <a:ln w="28575"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43499" y="3436740"/>
            <a:ext cx="784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C0"/>
                </a:solidFill>
              </a:rPr>
              <a:t>2cm</a:t>
            </a:r>
            <a:endParaRPr lang="en-US" sz="2000" b="1" dirty="0">
              <a:solidFill>
                <a:srgbClr val="000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4882980" y="3887392"/>
            <a:ext cx="784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C0"/>
                </a:solidFill>
              </a:rPr>
              <a:t>3</a:t>
            </a:r>
            <a:r>
              <a:rPr lang="en-US" sz="2000" b="1" smtClean="0">
                <a:solidFill>
                  <a:srgbClr val="0000C0"/>
                </a:solidFill>
              </a:rPr>
              <a:t>cm</a:t>
            </a:r>
            <a:endParaRPr lang="en-US" sz="2000" b="1" dirty="0">
              <a:solidFill>
                <a:srgbClr val="000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76587" y="4418709"/>
                <a:ext cx="784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87" y="4418709"/>
                <a:ext cx="78403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36025" y="2288100"/>
                <a:ext cx="784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+2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25" y="2288100"/>
                <a:ext cx="784031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987739" y="253368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32565" y="2538600"/>
            <a:ext cx="82296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235141" y="3583283"/>
            <a:ext cx="36576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240061" y="2880273"/>
            <a:ext cx="36576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72891" y="2989823"/>
                <a:ext cx="946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3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91" y="2989823"/>
                <a:ext cx="946775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b="40926"/>
          <a:stretch/>
        </p:blipFill>
        <p:spPr>
          <a:xfrm>
            <a:off x="3532621" y="2678940"/>
            <a:ext cx="1877731" cy="1126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t="59513"/>
          <a:stretch/>
        </p:blipFill>
        <p:spPr>
          <a:xfrm>
            <a:off x="3532621" y="3782280"/>
            <a:ext cx="1877731" cy="760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6421" y="2678940"/>
            <a:ext cx="2335986" cy="1126711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0318" y="1734164"/>
            <a:ext cx="2340260" cy="1116124"/>
          </a:xfrm>
          <a:prstGeom prst="rect">
            <a:avLst/>
          </a:prstGeom>
          <a:solidFill>
            <a:srgbClr val="FFFF47"/>
          </a:solidFill>
          <a:ln w="28575"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32570" y="3481265"/>
            <a:ext cx="353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 ඍජුකෝණාස්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‍රයේ වර</a:t>
            </a:r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්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ගඵලය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94685" y="3503934"/>
                <a:ext cx="2914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=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685" y="3503934"/>
                <a:ext cx="291430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161132" y="4249783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74197" y="1286842"/>
                <a:ext cx="1035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E2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E20000"/>
                    </a:solidFill>
                  </a:rPr>
                  <a:t> + 2</a:t>
                </a:r>
                <a:endParaRPr lang="en-US" sz="2400" b="1" dirty="0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197" y="1286842"/>
                <a:ext cx="1035112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41788" y="2043985"/>
                <a:ext cx="946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E2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0" smtClean="0">
                        <a:solidFill>
                          <a:srgbClr val="E2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b="1" dirty="0" smtClean="0">
                    <a:solidFill>
                      <a:srgbClr val="E20000"/>
                    </a:solidFill>
                  </a:rPr>
                  <a:t>3</a:t>
                </a:r>
                <a:endParaRPr lang="en-US" sz="2400" b="1" dirty="0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788" y="2043985"/>
                <a:ext cx="946775" cy="461665"/>
              </a:xfrm>
              <a:prstGeom prst="rect">
                <a:avLst/>
              </a:prstGeom>
              <a:blipFill>
                <a:blip r:embed="rId4"/>
                <a:stretch>
                  <a:fillRect t="-10526" r="-19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45364" y="4254810"/>
                <a:ext cx="2813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364" y="4254810"/>
                <a:ext cx="28134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12277" y="4953636"/>
                <a:ext cx="281347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277" y="4953636"/>
                <a:ext cx="2813472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32289" y="5725554"/>
                <a:ext cx="281347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9E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9E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9E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9E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9E0000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400" b="1" i="1" smtClean="0">
                          <a:solidFill>
                            <a:srgbClr val="9E0000"/>
                          </a:solidFill>
                          <a:latin typeface="Cambria Math" panose="02040503050406030204" pitchFamily="18" charset="0"/>
                        </a:rPr>
                        <m:t>   =</m:t>
                      </m:r>
                      <m:r>
                        <a:rPr lang="en-US" sz="2400" b="1" i="0" smtClean="0">
                          <a:solidFill>
                            <a:srgbClr val="9E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rgbClr val="9E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289" y="5725554"/>
                <a:ext cx="2813472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18987" y="446923"/>
                <a:ext cx="62733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1" i="1" kern="140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si-LK" sz="24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 ඇසුරෙන් වර්ගජ සමීකරණයක් ගොඩ </a:t>
                </a:r>
                <a:r>
                  <a:rPr lang="si-LK" sz="2400" b="1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නගන්න. </a:t>
                </a:r>
                <a:endParaRPr lang="en-US" sz="2400" b="1" kern="1400">
                  <a:solidFill>
                    <a:srgbClr val="0000C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987" y="446923"/>
                <a:ext cx="627331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3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1523" y="2055044"/>
                <a:ext cx="197784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000" b="1" kern="140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වර්ගඵලය 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kern="140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kern="140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i-LK" sz="2000" b="1" kern="140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523" y="2055044"/>
                <a:ext cx="1977849" cy="407099"/>
              </a:xfrm>
              <a:prstGeom prst="rect">
                <a:avLst/>
              </a:prstGeom>
              <a:blipFill>
                <a:blip r:embed="rId10"/>
                <a:stretch>
                  <a:fillRect l="-3077"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8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3" grpId="0"/>
      <p:bldP spid="15" grpId="0"/>
      <p:bldP spid="21" grpId="0"/>
      <p:bldP spid="25" grpId="0"/>
      <p:bldP spid="26" grpId="0"/>
      <p:bldP spid="2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63465" y="1051535"/>
                <a:ext cx="281347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465" y="1051535"/>
                <a:ext cx="281347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65548" y="1859033"/>
                <a:ext cx="406859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48" y="1859033"/>
                <a:ext cx="4068590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85577" y="1674421"/>
                <a:ext cx="145888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577" y="1674421"/>
                <a:ext cx="145888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81435" y="1633477"/>
                <a:ext cx="6671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435" y="1633477"/>
                <a:ext cx="6671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6372" y="1550390"/>
                <a:ext cx="2236881" cy="100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E2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E2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E2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E2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E2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372" y="1550390"/>
                <a:ext cx="2236881" cy="100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29098" y="1702131"/>
                <a:ext cx="78579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098" y="1702131"/>
                <a:ext cx="785793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9558" y="1688483"/>
                <a:ext cx="78579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58" y="1688483"/>
                <a:ext cx="785793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44076" y="1688069"/>
                <a:ext cx="4379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076" y="1688069"/>
                <a:ext cx="437940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66822" y="2719193"/>
                <a:ext cx="2292497" cy="102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22" y="2719193"/>
                <a:ext cx="2292497" cy="10278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73621" y="2837463"/>
                <a:ext cx="806631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𝟏𝟐𝟓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21" y="2837463"/>
                <a:ext cx="806631" cy="7913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52671" y="3984793"/>
                <a:ext cx="156594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71" y="3984793"/>
                <a:ext cx="1565942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47204" y="5070999"/>
                <a:ext cx="1727011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𝟏𝟐𝟓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04" y="5070999"/>
                <a:ext cx="1727011" cy="11835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82250" y="5453492"/>
                <a:ext cx="10155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50" y="5453492"/>
                <a:ext cx="101553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47204" y="3758029"/>
                <a:ext cx="1271182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𝟏𝟐𝟓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04" y="3758029"/>
                <a:ext cx="1271182" cy="11835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987147" y="402646"/>
            <a:ext cx="4861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i-LK" sz="2400" b="1" kern="1400" smtClean="0">
                <a:solidFill>
                  <a:srgbClr val="0000C0"/>
                </a:solidFill>
                <a:latin typeface="Calibri" panose="020F0502020204030204" pitchFamily="34" charset="0"/>
              </a:rPr>
              <a:t>වර්ගජ සමීකරණය </a:t>
            </a:r>
            <a:r>
              <a:rPr lang="si-LK" sz="2400" b="1" kern="1400">
                <a:solidFill>
                  <a:srgbClr val="0000C0"/>
                </a:solidFill>
                <a:latin typeface="Calibri" panose="020F0502020204030204" pitchFamily="34" charset="0"/>
              </a:rPr>
              <a:t>ව</a:t>
            </a:r>
            <a:r>
              <a:rPr lang="si-LK" sz="2400" b="1" kern="1400" smtClean="0">
                <a:solidFill>
                  <a:srgbClr val="0000C0"/>
                </a:solidFill>
                <a:latin typeface="Calibri" panose="020F0502020204030204" pitchFamily="34" charset="0"/>
              </a:rPr>
              <a:t>ිසඳන්න. </a:t>
            </a:r>
            <a:endParaRPr lang="en-US" sz="2400" b="1" kern="1400">
              <a:solidFill>
                <a:srgbClr val="0000C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3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0" grpId="1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29827" y="284136"/>
                <a:ext cx="1727011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𝟏𝟐𝟓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827" y="284136"/>
                <a:ext cx="1727011" cy="1183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64873" y="666629"/>
                <a:ext cx="10155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873" y="666629"/>
                <a:ext cx="101553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65480" y="930098"/>
                <a:ext cx="1272208" cy="350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20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80" y="930098"/>
                <a:ext cx="1272208" cy="350352"/>
              </a:xfrm>
              <a:prstGeom prst="rect">
                <a:avLst/>
              </a:prstGeom>
              <a:blipFill>
                <a:blip r:embed="rId4"/>
                <a:stretch>
                  <a:fillRect r="-4306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65480" y="1685600"/>
                <a:ext cx="1949508" cy="350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𝟏𝟐𝟓</m:t>
                          </m:r>
                        </m:e>
                      </m:rad>
                      <m:r>
                        <a:rPr lang="en-US" sz="20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0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2000" b="1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80" y="1685600"/>
                <a:ext cx="1949508" cy="350352"/>
              </a:xfrm>
              <a:prstGeom prst="rect">
                <a:avLst/>
              </a:prstGeom>
              <a:blipFill>
                <a:blip r:embed="rId5"/>
                <a:stretch>
                  <a:fillRect r="-2813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62194" y="2301268"/>
                <a:ext cx="797526" cy="350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2000" b="1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194" y="2301268"/>
                <a:ext cx="797526" cy="350352"/>
              </a:xfrm>
              <a:prstGeom prst="rect">
                <a:avLst/>
              </a:prstGeom>
              <a:blipFill>
                <a:blip r:embed="rId6"/>
                <a:stretch>
                  <a:fillRect l="-3817" r="-763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572640" y="1576762"/>
                <a:ext cx="2008499" cy="870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E2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rgbClr val="E2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𝟏𝟐𝟓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640" y="1576762"/>
                <a:ext cx="2008499" cy="870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574842" y="2763852"/>
                <a:ext cx="192020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842" y="2763852"/>
                <a:ext cx="1920206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3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98569" y="2861516"/>
                <a:ext cx="11156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E2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E2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E2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smtClean="0">
                    <a:solidFill>
                      <a:srgbClr val="E20000"/>
                    </a:solidFill>
                  </a:rPr>
                  <a:t>2.24</a:t>
                </a:r>
                <a:endParaRPr lang="en-US" sz="2000" b="1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69" y="2861516"/>
                <a:ext cx="1115690" cy="307777"/>
              </a:xfrm>
              <a:prstGeom prst="rect">
                <a:avLst/>
              </a:prstGeom>
              <a:blipFill>
                <a:blip r:embed="rId10"/>
                <a:stretch>
                  <a:fillRect l="-5464" t="-25490" r="-12568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98569" y="3477184"/>
                <a:ext cx="8786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0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69" y="3477184"/>
                <a:ext cx="878638" cy="307777"/>
              </a:xfrm>
              <a:prstGeom prst="rect">
                <a:avLst/>
              </a:prstGeom>
              <a:blipFill>
                <a:blip r:embed="rId11"/>
                <a:stretch>
                  <a:fillRect l="-3472" r="-625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6600399" y="666629"/>
            <a:ext cx="2197235" cy="3254207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74788" y="3824334"/>
                <a:ext cx="21013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788" y="3824334"/>
                <a:ext cx="2101344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19683" y="4472069"/>
                <a:ext cx="20356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400" b="1" smtClean="0"/>
                  <a:t> </a:t>
                </a:r>
                <a:endParaRPr lang="en-US" sz="2400" b="1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683" y="4472069"/>
                <a:ext cx="203562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620712" y="4446605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/>
              <a:t>හෝ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28483" y="4446605"/>
                <a:ext cx="17193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i-LK" sz="2400" b="1" i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400" b="1" smtClean="0"/>
                  <a:t> </a:t>
                </a:r>
                <a:endParaRPr lang="en-US" sz="2400" b="1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483" y="4446605"/>
                <a:ext cx="1719317" cy="461665"/>
              </a:xfrm>
              <a:prstGeom prst="rect">
                <a:avLst/>
              </a:prstGeom>
              <a:blipFill>
                <a:blip r:embed="rId14"/>
                <a:stretch>
                  <a:fillRect l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00728" y="5146352"/>
                <a:ext cx="10508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728" y="5146352"/>
                <a:ext cx="105080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732221" y="5146351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/>
              <a:t>හෝ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20066" y="5146351"/>
                <a:ext cx="8899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i-LK" sz="2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si-LK" sz="2400" b="1" smtClean="0"/>
                  <a:t>1</a:t>
                </a:r>
                <a:r>
                  <a:rPr lang="en-US" sz="2400" b="1" smtClean="0"/>
                  <a:t> </a:t>
                </a:r>
                <a:endParaRPr lang="en-US" sz="2400" b="1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66" y="5146351"/>
                <a:ext cx="889987" cy="461665"/>
              </a:xfrm>
              <a:prstGeom prst="rect">
                <a:avLst/>
              </a:prstGeom>
              <a:blipFill>
                <a:blip r:embed="rId16"/>
                <a:stretch>
                  <a:fillRect t="-10526" r="-205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051018" y="5723827"/>
                <a:ext cx="10155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18" y="5723827"/>
                <a:ext cx="101553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019804" y="5723827"/>
                <a:ext cx="736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04" y="5723827"/>
                <a:ext cx="73609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8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  <p:bldP spid="23" grpId="0"/>
      <p:bldP spid="12" grpId="0"/>
      <p:bldP spid="13" grpId="0"/>
      <p:bldP spid="2" grpId="0" animBg="1"/>
      <p:bldP spid="17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4620731"/>
                  </p:ext>
                </p:extLst>
              </p:nvPr>
            </p:nvGraphicFramePr>
            <p:xfrm>
              <a:off x="1290278" y="1560188"/>
              <a:ext cx="6718096" cy="9131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39762">
                      <a:extLst>
                        <a:ext uri="{9D8B030D-6E8A-4147-A177-3AD203B41FA5}">
                          <a16:colId xmlns:a16="http://schemas.microsoft.com/office/drawing/2014/main" val="1116596743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2919374876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892997564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4194950366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1793778090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3717665304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3971723127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4201309788"/>
                        </a:ext>
                      </a:extLst>
                    </a:gridCol>
                  </a:tblGrid>
                  <a:tr h="4454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0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Iskoola Pota" panose="020B05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-4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-3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-2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-1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0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1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642504"/>
                      </a:ext>
                    </a:extLst>
                  </a:tr>
                  <a:tr h="4454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DA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Iskoola Pota" panose="020B0502040204020203" pitchFamily="34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>
                            <a:solidFill>
                              <a:srgbClr val="DA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-3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>
                            <a:solidFill>
                              <a:srgbClr val="DA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8013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4620731"/>
                  </p:ext>
                </p:extLst>
              </p:nvPr>
            </p:nvGraphicFramePr>
            <p:xfrm>
              <a:off x="1290278" y="1560188"/>
              <a:ext cx="6718096" cy="9131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39762">
                      <a:extLst>
                        <a:ext uri="{9D8B030D-6E8A-4147-A177-3AD203B41FA5}">
                          <a16:colId xmlns:a16="http://schemas.microsoft.com/office/drawing/2014/main" val="1116596743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2919374876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892997564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4194950366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1793778090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3717665304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3971723127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4201309788"/>
                        </a:ext>
                      </a:extLst>
                    </a:gridCol>
                  </a:tblGrid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5" t="-9211" r="-70144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-4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-3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-2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-1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0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1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642504"/>
                      </a:ext>
                    </a:extLst>
                  </a:tr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5" t="-110667" r="-70144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-3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2400" b="1">
                            <a:solidFill>
                              <a:srgbClr val="DA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80130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48" y="374160"/>
            <a:ext cx="719390" cy="688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3938" y="374894"/>
                <a:ext cx="7825094" cy="1044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-114300">
                  <a:lnSpc>
                    <a:spcPct val="119000"/>
                  </a:lnSpc>
                </a:pPr>
                <a:r>
                  <a:rPr lang="en-US" sz="24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000" b="1"/>
                  <a:t> </a:t>
                </a:r>
                <a:r>
                  <a:rPr lang="en-US" sz="28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si-LK" sz="24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ශ</a:t>
                </a:r>
                <a:r>
                  <a:rPr lang="si-LK" sz="2400" b="1" kern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්‍රිතයේ ප්‍රස්තාරය ඇඳීම සඳහා සකස් කරන ලද අසම්පූර්ණ </a:t>
                </a:r>
                <a:r>
                  <a:rPr lang="si-LK" sz="24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අගය</a:t>
                </a:r>
                <a:r>
                  <a:rPr lang="en-US" sz="24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si-LK" sz="24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වග</a:t>
                </a:r>
                <a:r>
                  <a:rPr lang="si-LK" sz="2400" b="1" kern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ුවක් පහත දී ඇත.</a:t>
                </a:r>
                <a:endParaRPr lang="si-LK" sz="1600" b="1" kern="1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38" y="374894"/>
                <a:ext cx="7825094" cy="1044581"/>
              </a:xfrm>
              <a:prstGeom prst="rect">
                <a:avLst/>
              </a:prstGeom>
              <a:blipFill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0278" y="2805574"/>
                <a:ext cx="6612446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i-LK" sz="2400" b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i</a:t>
                </a:r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  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𝟏</m:t>
                    </m:r>
                  </m:oMath>
                </a14:m>
                <a:r>
                  <a:rPr lang="si-LK" sz="2000" b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වන විට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𝒚</m:t>
                    </m:r>
                  </m:oMath>
                </a14:m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හි අගය සොයන්න</a:t>
                </a:r>
                <a:r>
                  <a:rPr lang="si-LK" sz="2400" b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278" y="2805574"/>
                <a:ext cx="6612446" cy="487506"/>
              </a:xfrm>
              <a:prstGeom prst="rect">
                <a:avLst/>
              </a:prstGeom>
              <a:blipFill>
                <a:blip r:embed="rId5"/>
                <a:stretch>
                  <a:fillRect l="-1476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30122" y="3528622"/>
                <a:ext cx="251972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b="1"/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22" y="3528622"/>
                <a:ext cx="2519729" cy="470000"/>
              </a:xfrm>
              <a:prstGeom prst="rect">
                <a:avLst/>
              </a:prstGeom>
              <a:blipFill>
                <a:blip r:embed="rId6"/>
                <a:stretch>
                  <a:fillRect l="-969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30122" y="4103368"/>
                <a:ext cx="275537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i-LK" sz="2400" b="1" i="1" smtClean="0">
                                <a:solidFill>
                                  <a:srgbClr val="E2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i-LK" sz="2400" b="1" i="1" smtClean="0">
                                <a:solidFill>
                                  <a:srgbClr val="E2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b="1"/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22" y="4103368"/>
                <a:ext cx="2755370" cy="470000"/>
              </a:xfrm>
              <a:prstGeom prst="rect">
                <a:avLst/>
              </a:prstGeom>
              <a:blipFill>
                <a:blip r:embed="rId7"/>
                <a:stretch>
                  <a:fillRect l="-885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30122" y="4620480"/>
                <a:ext cx="197573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i-LK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b="1"/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22" y="4620480"/>
                <a:ext cx="1975734" cy="470000"/>
              </a:xfrm>
              <a:prstGeom prst="rect">
                <a:avLst/>
              </a:prstGeom>
              <a:blipFill>
                <a:blip r:embed="rId8"/>
                <a:stretch>
                  <a:fillRect l="-1235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30122" y="5252860"/>
                <a:ext cx="15728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b="1"/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22" y="5252860"/>
                <a:ext cx="1572866" cy="461665"/>
              </a:xfrm>
              <a:prstGeom prst="rect">
                <a:avLst/>
              </a:prstGeom>
              <a:blipFill>
                <a:blip r:embed="rId9"/>
                <a:stretch>
                  <a:fillRect l="-155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230122" y="5714525"/>
                <a:ext cx="12516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b="1"/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22" y="5714525"/>
                <a:ext cx="1251689" cy="461665"/>
              </a:xfrm>
              <a:prstGeom prst="rect">
                <a:avLst/>
              </a:prstGeom>
              <a:blipFill>
                <a:blip r:embed="rId10"/>
                <a:stretch>
                  <a:fillRect l="-195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1817" y="5667718"/>
                <a:ext cx="6788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800" b="1"/>
                  <a:t> </a:t>
                </a:r>
                <a:endParaRPr lang="en-US" sz="28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817" y="5667718"/>
                <a:ext cx="67880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877493" y="2057540"/>
            <a:ext cx="4475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i-LK" b="1">
                <a:solidFill>
                  <a:srgbClr val="DA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....</a:t>
            </a:r>
            <a:endParaRPr lang="en-US" b="1">
              <a:solidFill>
                <a:srgbClr val="DA000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20156 -0.535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2678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7" grpId="0"/>
      <p:bldP spid="18" grpId="0"/>
      <p:bldP spid="19" grpId="0"/>
      <p:bldP spid="20" grpId="0"/>
      <p:bldP spid="4" grpId="0"/>
      <p:bldP spid="4" grpId="1"/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4259" y="1400626"/>
                <a:ext cx="281347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259" y="1400626"/>
                <a:ext cx="2813472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17529" y="2932806"/>
                <a:ext cx="2470163" cy="887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𝒂𝒄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29" y="2932806"/>
                <a:ext cx="2470163" cy="887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322115" y="402646"/>
            <a:ext cx="3596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i-LK" sz="2400" b="1" kern="1400" smtClean="0">
                <a:solidFill>
                  <a:srgbClr val="0000C0"/>
                </a:solidFill>
                <a:latin typeface="Calibri" panose="020F0502020204030204" pitchFamily="34" charset="0"/>
              </a:rPr>
              <a:t>සූත්‍රය භාවිතයෙන් විසඳීම </a:t>
            </a:r>
            <a:endParaRPr lang="en-US" sz="2400" b="1" kern="1400">
              <a:solidFill>
                <a:srgbClr val="0000C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3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8498" y="869137"/>
                <a:ext cx="2422651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69414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98" y="869137"/>
                <a:ext cx="2422651" cy="377667"/>
              </a:xfrm>
              <a:prstGeom prst="rect">
                <a:avLst/>
              </a:prstGeom>
              <a:blipFill>
                <a:blip r:embed="rId5"/>
                <a:stretch>
                  <a:fillRect l="-1256" t="-1613" r="-251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7553" y="1395360"/>
                <a:ext cx="340414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6941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69414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400" b="1" i="1" smtClean="0">
                          <a:solidFill>
                            <a:srgbClr val="069414"/>
                          </a:solidFill>
                          <a:latin typeface="Cambria Math" panose="02040503050406030204" pitchFamily="18" charset="0"/>
                        </a:rPr>
                        <m:t>   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553" y="1395360"/>
                <a:ext cx="3404149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8394" y="2175308"/>
                <a:ext cx="906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94" y="2175308"/>
                <a:ext cx="906723" cy="369332"/>
              </a:xfrm>
              <a:prstGeom prst="rect">
                <a:avLst/>
              </a:prstGeom>
              <a:blipFill>
                <a:blip r:embed="rId7"/>
                <a:stretch>
                  <a:fillRect l="-46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17529" y="2169420"/>
                <a:ext cx="1132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1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29" y="2169420"/>
                <a:ext cx="1132746" cy="369332"/>
              </a:xfrm>
              <a:prstGeom prst="rect">
                <a:avLst/>
              </a:prstGeom>
              <a:blipFill>
                <a:blip r:embed="rId8"/>
                <a:stretch>
                  <a:fillRect l="-6452" r="-53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62689" y="2171569"/>
                <a:ext cx="12225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69414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rgbClr val="069414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69414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en-US" sz="2400" b="1">
                  <a:solidFill>
                    <a:srgbClr val="069414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89" y="2171569"/>
                <a:ext cx="1222514" cy="369332"/>
              </a:xfrm>
              <a:prstGeom prst="rect">
                <a:avLst/>
              </a:prstGeom>
              <a:blipFill>
                <a:blip r:embed="rId9"/>
                <a:stretch>
                  <a:fillRect l="-3000" r="-55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58092" y="3197257"/>
                <a:ext cx="10155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  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092" y="3197257"/>
                <a:ext cx="101553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28030" y="4252050"/>
                <a:ext cx="4709623" cy="885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 smtClean="0">
                              <a:solidFill>
                                <a:srgbClr val="0000E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E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E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00E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 i="1" smtClean="0">
                                  <a:solidFill>
                                    <a:srgbClr val="06941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06941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𝟑𝟏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030" y="4252050"/>
                <a:ext cx="4709623" cy="8851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171350" y="5439301"/>
                <a:ext cx="2491580" cy="863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E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50" y="5439301"/>
                <a:ext cx="2491580" cy="8638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9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7" grpId="0"/>
      <p:bldP spid="20" grpId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45783" y="1543625"/>
                <a:ext cx="7008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83" y="1543625"/>
                <a:ext cx="70083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322115" y="402646"/>
            <a:ext cx="3596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i-LK" sz="2400" b="1" kern="1400" smtClean="0">
                <a:solidFill>
                  <a:srgbClr val="0000C0"/>
                </a:solidFill>
                <a:latin typeface="Calibri" panose="020F0502020204030204" pitchFamily="34" charset="0"/>
              </a:rPr>
              <a:t>සූත්‍රය භාවිතයෙන් විසඳීම </a:t>
            </a:r>
            <a:endParaRPr lang="en-US" sz="2400" b="1" kern="1400">
              <a:solidFill>
                <a:srgbClr val="0000C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3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51573" y="1308005"/>
                <a:ext cx="2491580" cy="863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𝟏𝟐𝟒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73" y="1308005"/>
                <a:ext cx="2491580" cy="863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51573" y="2507496"/>
                <a:ext cx="1941172" cy="870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𝟏𝟐𝟓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73" y="2507496"/>
                <a:ext cx="1941172" cy="870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81703" y="2635669"/>
                <a:ext cx="1891095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𝟏𝟐𝟓</m:t>
                          </m:r>
                        </m:e>
                      </m:rad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03" y="2635669"/>
                <a:ext cx="1891095" cy="4203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851573" y="3783110"/>
                <a:ext cx="18528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73" y="3783110"/>
                <a:ext cx="185288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872539" y="5114417"/>
                <a:ext cx="198753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39" y="5114417"/>
                <a:ext cx="198753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5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3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910982" y="610875"/>
                <a:ext cx="231826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82" y="610875"/>
                <a:ext cx="2318262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243034" y="1837617"/>
                <a:ext cx="21013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034" y="1837617"/>
                <a:ext cx="2101344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287929" y="2776307"/>
                <a:ext cx="4566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400" b="1" smtClean="0"/>
                  <a:t>   </a:t>
                </a:r>
                <a:r>
                  <a:rPr lang="si-LK" sz="2400" b="1" smtClean="0"/>
                  <a:t>හ</a:t>
                </a:r>
                <a:r>
                  <a:rPr lang="si-LK" sz="2400" b="1"/>
                  <a:t>ෝ</a:t>
                </a:r>
                <a:r>
                  <a:rPr lang="en-US" sz="2400" b="1" smtClean="0"/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i-LK" sz="2400" b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400" b="1" smtClean="0"/>
                  <a:t> </a:t>
                </a:r>
                <a:endParaRPr lang="en-US" sz="2400" b="1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29" y="2776307"/>
                <a:ext cx="4566560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296270" y="3783110"/>
                <a:ext cx="288139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smtClean="0"/>
                  <a:t>   </a:t>
                </a:r>
                <a:r>
                  <a:rPr lang="si-LK" sz="2400" b="1" smtClean="0"/>
                  <a:t>හ</a:t>
                </a:r>
                <a:r>
                  <a:rPr lang="si-LK" sz="2400" b="1"/>
                  <a:t>ෝ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si-LK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si-LK" sz="2400" b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si-LK" sz="2400" b="1" smtClean="0"/>
                  <a:t>1</a:t>
                </a:r>
                <a:endParaRPr lang="en-US" sz="2400" b="1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270" y="3783110"/>
                <a:ext cx="2881393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256024" y="4727445"/>
                <a:ext cx="25095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si-LK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24" y="4727445"/>
                <a:ext cx="250956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5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75410" y="2632781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සමචතුරස්‍රයේ වර</a:t>
            </a:r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්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ගඵලය  =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706589" y="2618559"/>
                <a:ext cx="15750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589" y="2618559"/>
                <a:ext cx="157504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49958" y="3643487"/>
                <a:ext cx="200772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𝟐𝟏</m:t>
                      </m:r>
                      <m:sSup>
                        <m:sSupPr>
                          <m:ctrlPr>
                            <a:rPr lang="si-LK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58" y="3643487"/>
                <a:ext cx="2007729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62269" y="4613003"/>
                <a:ext cx="152202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i-LK" sz="24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sSup>
                        <m:sSupPr>
                          <m:ctrlPr>
                            <a:rPr lang="si-LK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9" y="4613003"/>
                <a:ext cx="1522020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816754" y="4613003"/>
            <a:ext cx="292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si-LK" sz="20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ආසන්න පූර්ණ සංඛ්‍යාවට)</a:t>
            </a:r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1081269" y="480826"/>
            <a:ext cx="7633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i-LK" sz="2400" b="1" kern="1400">
                <a:solidFill>
                  <a:srgbClr val="0000C0"/>
                </a:solidFill>
                <a:latin typeface="Calibri" panose="020F0502020204030204" pitchFamily="34" charset="0"/>
              </a:rPr>
              <a:t>සමචතුරස්‍රයේ වර්ගඵලය ආසන්න පූර්ණ සංඛ්‍යාවට සොයන්න.</a:t>
            </a:r>
            <a:endParaRPr lang="en-US" sz="2400" b="1" kern="1400">
              <a:solidFill>
                <a:srgbClr val="0000C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3" y="366138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26944" y="1640094"/>
            <a:ext cx="369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i-LK" sz="24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සමචතුරස්‍රයේ පැත්තක දිග  =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58013" y="1640094"/>
                <a:ext cx="12442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b="1" i="1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013" y="1640094"/>
                <a:ext cx="124425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6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37347" y="2372933"/>
            <a:ext cx="2173796" cy="989662"/>
            <a:chOff x="2347046" y="2587063"/>
            <a:chExt cx="2173796" cy="989662"/>
          </a:xfrm>
        </p:grpSpPr>
        <p:sp>
          <p:nvSpPr>
            <p:cNvPr id="15" name="Cube 14"/>
            <p:cNvSpPr/>
            <p:nvPr/>
          </p:nvSpPr>
          <p:spPr>
            <a:xfrm>
              <a:off x="2347046" y="2883282"/>
              <a:ext cx="1842655" cy="595745"/>
            </a:xfrm>
            <a:prstGeom prst="cube">
              <a:avLst>
                <a:gd name="adj" fmla="val 34302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120164" y="2587063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164" y="2587063"/>
                  <a:ext cx="51809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140610" y="288328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610" y="2883282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016605" y="320739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605" y="3207393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9" y="338842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38100" cy="1905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20477" y="401557"/>
                <a:ext cx="7698658" cy="1497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  <a:tabLst>
                    <a:tab pos="356235" algn="l"/>
                    <a:tab pos="533400" algn="l"/>
                    <a:tab pos="712470" algn="l"/>
                    <a:tab pos="1600200" algn="l"/>
                    <a:tab pos="1905000" algn="l"/>
                    <a:tab pos="2137410" algn="l"/>
                    <a:tab pos="2971800" algn="l"/>
                    <a:tab pos="3276600" algn="l"/>
                  </a:tabLst>
                </a:pP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දිග සෙන්ටිමීටර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ද පළල හා උස සෙන්ටිමීටර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𝒂</m:t>
                    </m:r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බැගින් ද වන ඝනකාභ හැඩැති ඝන ලෝහ කුට්ටි තුනක්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උණ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ුකර අරය සෙන්ටිමීටර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වන ඝන ගෝල සාදනු ලැබේ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b="1">
                  <a:solidFill>
                    <a:srgbClr val="000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77" y="401557"/>
                <a:ext cx="7698658" cy="1497076"/>
              </a:xfrm>
              <a:prstGeom prst="rect">
                <a:avLst/>
              </a:prstGeom>
              <a:blipFill>
                <a:blip r:embed="rId4"/>
                <a:stretch>
                  <a:fillRect l="-1267" t="-2857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525491" y="3623645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37347" y="2372255"/>
            <a:ext cx="2173796" cy="989662"/>
            <a:chOff x="2347046" y="2587063"/>
            <a:chExt cx="2173796" cy="989662"/>
          </a:xfrm>
        </p:grpSpPr>
        <p:sp>
          <p:nvSpPr>
            <p:cNvPr id="5" name="Cube 4"/>
            <p:cNvSpPr/>
            <p:nvPr/>
          </p:nvSpPr>
          <p:spPr>
            <a:xfrm>
              <a:off x="2347046" y="2883282"/>
              <a:ext cx="1842655" cy="595745"/>
            </a:xfrm>
            <a:prstGeom prst="cube">
              <a:avLst>
                <a:gd name="adj" fmla="val 34302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120164" y="2587063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164" y="2587063"/>
                  <a:ext cx="51809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140610" y="288328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610" y="2883282"/>
                  <a:ext cx="38023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016605" y="320739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605" y="3207393"/>
                  <a:ext cx="3802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06109" y="3597243"/>
                <a:ext cx="803938" cy="515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අරය</m:t>
                      </m:r>
                      <m:r>
                        <a:rPr lang="si-LK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109" y="3597243"/>
                <a:ext cx="803938" cy="515975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endCxn id="6" idx="6"/>
          </p:cNvCxnSpPr>
          <p:nvPr/>
        </p:nvCxnSpPr>
        <p:spPr>
          <a:xfrm flipV="1">
            <a:off x="6805066" y="3887649"/>
            <a:ext cx="259913" cy="9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343199" y="4720233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86543" y="4205635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5388" y="4549414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05142" y="4249623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28252" y="4132219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11472" y="3715024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03173" y="3998821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28872" y="4523621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91195" y="4354694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41258" y="3998821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37347" y="2367018"/>
            <a:ext cx="2173796" cy="989662"/>
            <a:chOff x="2347046" y="2587063"/>
            <a:chExt cx="2173796" cy="989662"/>
          </a:xfrm>
        </p:grpSpPr>
        <p:sp>
          <p:nvSpPr>
            <p:cNvPr id="45" name="Cube 44"/>
            <p:cNvSpPr/>
            <p:nvPr/>
          </p:nvSpPr>
          <p:spPr>
            <a:xfrm>
              <a:off x="2347046" y="2883282"/>
              <a:ext cx="1842655" cy="595745"/>
            </a:xfrm>
            <a:prstGeom prst="cube">
              <a:avLst>
                <a:gd name="adj" fmla="val 34302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120164" y="2587063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164" y="2587063"/>
                  <a:ext cx="51809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4140610" y="288328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610" y="2883282"/>
                  <a:ext cx="3802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4016605" y="320739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605" y="3207393"/>
                  <a:ext cx="38023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Oval 48"/>
          <p:cNvSpPr/>
          <p:nvPr/>
        </p:nvSpPr>
        <p:spPr>
          <a:xfrm>
            <a:off x="6947600" y="4039551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365917" y="4377525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42206" y="4736486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45945" y="4377525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222234" y="4736486"/>
            <a:ext cx="539488" cy="528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677 0.13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6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0174 0.27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2" grpId="0" animBg="1"/>
      <p:bldP spid="29" grpId="0" animBg="1"/>
      <p:bldP spid="3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0172" y="3022801"/>
                <a:ext cx="43169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si-LK" sz="2400" b="1" smtClean="0"/>
                  <a:t>ල</a:t>
                </a:r>
                <a:r>
                  <a:rPr lang="si-LK" sz="2400" b="1"/>
                  <a:t>ෝහ කුට්ටි තුනෙහි පරිමාව </a:t>
                </a:r>
                <a:r>
                  <a:rPr lang="en-US" sz="2400" b="1" smtClean="0"/>
                  <a:t>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smtClean="0"/>
                  <a:t> </a:t>
                </a:r>
                <a:r>
                  <a:rPr lang="si-LK" sz="2400" b="1" smtClean="0"/>
                  <a:t> </a:t>
                </a:r>
                <a:endParaRPr lang="en-US" sz="2400" b="1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72" y="3022801"/>
                <a:ext cx="4316921" cy="646331"/>
              </a:xfrm>
              <a:prstGeom prst="rect">
                <a:avLst/>
              </a:prstGeom>
              <a:blipFill>
                <a:blip r:embed="rId2"/>
                <a:stretch>
                  <a:fillRect l="-2116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16000" y="3941310"/>
                <a:ext cx="135800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  </m:t>
                    </m:r>
                  </m:oMath>
                </a14:m>
                <a:r>
                  <a:rPr lang="si-LK" sz="2400" b="1" smtClean="0"/>
                  <a:t>  </a:t>
                </a:r>
                <a:r>
                  <a:rPr lang="en-US" sz="2400" b="1" smtClean="0"/>
                  <a:t>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000" y="3941310"/>
                <a:ext cx="1358000" cy="470000"/>
              </a:xfrm>
              <a:prstGeom prst="rect">
                <a:avLst/>
              </a:prstGeom>
              <a:blipFill>
                <a:blip r:embed="rId3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65810" y="2993948"/>
                <a:ext cx="1562800" cy="588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400" b="1" smtClean="0"/>
                  <a:t>4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endParaRPr lang="en-US" sz="2400" b="1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10" y="2993948"/>
                <a:ext cx="1562800" cy="588110"/>
              </a:xfrm>
              <a:prstGeom prst="rect">
                <a:avLst/>
              </a:prstGeom>
              <a:blipFill>
                <a:blip r:embed="rId4"/>
                <a:stretch>
                  <a:fillRect l="-5837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239858" y="476870"/>
            <a:ext cx="669848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tabLst>
                <a:tab pos="356235" algn="l"/>
                <a:tab pos="533400" algn="l"/>
                <a:tab pos="71247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එස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ේ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සෑදිය හැකි උපරිම ගෝල ගණන ස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ොයන්න.  </a:t>
            </a:r>
            <a:endParaRPr lang="en-US" sz="2400" b="1" smtClean="0">
              <a:solidFill>
                <a:srgbClr val="000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7154" y="1725889"/>
            <a:ext cx="3542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සෑදිය හැක</a:t>
            </a:r>
            <a:r>
              <a:rPr lang="si-LK" sz="2400" b="1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ි </a:t>
            </a:r>
            <a:r>
              <a:rPr lang="si-LK" sz="2400" b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ගෝල </a:t>
            </a:r>
            <a:r>
              <a:rPr lang="si-LK" sz="2400" b="1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ගණන  = </a:t>
            </a:r>
            <a:endParaRPr lang="en-US" sz="2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78352" y="1691480"/>
                <a:ext cx="2805255" cy="618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si-LK" sz="2000" b="1">
                              <a:solidFill>
                                <a:srgbClr val="C00000"/>
                              </a:solidFill>
                            </a:rPr>
                            <m:t>ලෝහ කුට්ටි තුනෙහි පරිමාව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si-LK" sz="2000" b="1">
                              <a:solidFill>
                                <a:srgbClr val="C00000"/>
                              </a:solidFill>
                            </a:rPr>
                            <m:t>ගෝලයක පරිමාව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52" y="1691480"/>
                <a:ext cx="2805255" cy="618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9" y="338842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 rot="452091">
            <a:off x="1032605" y="4549562"/>
            <a:ext cx="2173796" cy="989662"/>
            <a:chOff x="2347046" y="2587063"/>
            <a:chExt cx="2173796" cy="989662"/>
          </a:xfrm>
        </p:grpSpPr>
        <p:sp>
          <p:nvSpPr>
            <p:cNvPr id="10" name="Cube 9"/>
            <p:cNvSpPr/>
            <p:nvPr/>
          </p:nvSpPr>
          <p:spPr>
            <a:xfrm>
              <a:off x="2347046" y="2883282"/>
              <a:ext cx="1842655" cy="595745"/>
            </a:xfrm>
            <a:prstGeom prst="cube">
              <a:avLst>
                <a:gd name="adj" fmla="val 34302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120164" y="2587063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164" y="2587063"/>
                  <a:ext cx="51809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140610" y="288328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610" y="2883282"/>
                  <a:ext cx="3802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4016605" y="320739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605" y="3207393"/>
                  <a:ext cx="38023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32993" y="3134041"/>
                <a:ext cx="6270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400" b="1"/>
                  <a:t>3</a:t>
                </a:r>
                <a:endParaRPr lang="en-US" sz="24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993" y="3134041"/>
                <a:ext cx="627095" cy="461665"/>
              </a:xfrm>
              <a:prstGeom prst="rect">
                <a:avLst/>
              </a:prstGeom>
              <a:blipFill>
                <a:blip r:embed="rId12"/>
                <a:stretch>
                  <a:fillRect t="-10526" r="-135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8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7" grpId="0"/>
      <p:bldP spid="18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9284" y="1019697"/>
                <a:ext cx="3967112" cy="71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smtClean="0"/>
                  <a:t>ගෝලයක පරිමාව    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84" y="1019697"/>
                <a:ext cx="3967112" cy="713529"/>
              </a:xfrm>
              <a:prstGeom prst="rect">
                <a:avLst/>
              </a:prstGeom>
              <a:blipFill>
                <a:blip r:embed="rId2"/>
                <a:stretch>
                  <a:fillRect l="-2304"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65443" y="4577593"/>
                <a:ext cx="1151405" cy="715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000" b="1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43" y="4577593"/>
                <a:ext cx="1151405" cy="715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58543" y="3296453"/>
                <a:ext cx="2494273" cy="779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43" y="3296453"/>
                <a:ext cx="2494273" cy="779124"/>
              </a:xfrm>
              <a:prstGeom prst="rect">
                <a:avLst/>
              </a:prstGeom>
              <a:blipFill>
                <a:blip r:embed="rId4"/>
                <a:stretch>
                  <a:fillRect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58543" y="2044532"/>
                <a:ext cx="2879186" cy="833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43" y="2044532"/>
                <a:ext cx="2879186" cy="833305"/>
              </a:xfrm>
              <a:prstGeom prst="rect">
                <a:avLst/>
              </a:prstGeom>
              <a:blipFill>
                <a:blip r:embed="rId5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9" y="338842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28332" y="951457"/>
            <a:ext cx="1284556" cy="554410"/>
            <a:chOff x="1612297" y="3954943"/>
            <a:chExt cx="1284556" cy="554410"/>
          </a:xfrm>
        </p:grpSpPr>
        <p:sp>
          <p:nvSpPr>
            <p:cNvPr id="7" name="Oval 6"/>
            <p:cNvSpPr/>
            <p:nvPr/>
          </p:nvSpPr>
          <p:spPr>
            <a:xfrm>
              <a:off x="1612297" y="3981345"/>
              <a:ext cx="539488" cy="52800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092915" y="3954943"/>
                  <a:ext cx="803938" cy="515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i-LK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අරය</m:t>
                        </m:r>
                        <m:r>
                          <a:rPr lang="si-LK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2915" y="3954943"/>
                  <a:ext cx="803938" cy="515975"/>
                </a:xfrm>
                <a:prstGeom prst="rect">
                  <a:avLst/>
                </a:prstGeom>
                <a:blipFill>
                  <a:blip r:embed="rId7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 flipV="1">
              <a:off x="1878212" y="4242492"/>
              <a:ext cx="259913" cy="91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8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05663" y="1430207"/>
                <a:ext cx="24609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si-LK" sz="2400" b="1" smtClean="0"/>
                  <a:t>ගෝල ගණන   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/>
                  <a:t> </a:t>
                </a:r>
                <a:r>
                  <a:rPr lang="si-LK" sz="2400" b="1" smtClean="0"/>
                  <a:t> </a:t>
                </a:r>
                <a:endParaRPr lang="en-US" sz="2400" b="1" i="1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63" y="1430207"/>
                <a:ext cx="2460930" cy="646331"/>
              </a:xfrm>
              <a:prstGeom prst="rect">
                <a:avLst/>
              </a:prstGeom>
              <a:blipFill>
                <a:blip r:embed="rId2"/>
                <a:stretch>
                  <a:fillRect l="-3713" r="-2970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9455" y="5829814"/>
                <a:ext cx="42733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>
                    <a:latin typeface="Calibri" panose="020F0502020204030204" pitchFamily="34" charset="0"/>
                    <a:ea typeface="Times New Roman" panose="02020603050405020304" pitchFamily="18" charset="0"/>
                  </a:rPr>
                  <a:t>සෑදිය හැකි උපරිම ගෝල </a:t>
                </a:r>
                <a:r>
                  <a:rPr lang="si-LK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ගණන</a:t>
                </a:r>
                <a:r>
                  <a:rPr lang="en-US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i-LK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/>
                  <a:t> </a:t>
                </a:r>
                <a:r>
                  <a:rPr lang="si-LK" sz="2400" b="1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55" y="5829814"/>
                <a:ext cx="4273346" cy="461665"/>
              </a:xfrm>
              <a:prstGeom prst="rect">
                <a:avLst/>
              </a:prstGeom>
              <a:blipFill>
                <a:blip r:embed="rId3"/>
                <a:stretch>
                  <a:fillRect l="-2282" t="-10526" r="-442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90218" y="5159523"/>
                <a:ext cx="1098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b="1"/>
                  <a:t> 22.9</a:t>
                </a:r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18" y="5159523"/>
                <a:ext cx="1098378" cy="461665"/>
              </a:xfrm>
              <a:prstGeom prst="rect">
                <a:avLst/>
              </a:prstGeom>
              <a:blipFill>
                <a:blip r:embed="rId4"/>
                <a:stretch>
                  <a:fillRect t="-10526" r="-663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554148" y="5843668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solidFill>
                  <a:srgbClr val="E20000"/>
                </a:solidFill>
              </a:rPr>
              <a:t>22</a:t>
            </a:r>
            <a:endParaRPr lang="en-US" sz="2400">
              <a:solidFill>
                <a:srgbClr val="E2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39517" y="1318890"/>
                <a:ext cx="1886094" cy="776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si-LK" sz="24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517" y="1318890"/>
                <a:ext cx="1886094" cy="776944"/>
              </a:xfrm>
              <a:prstGeom prst="rect">
                <a:avLst/>
              </a:prstGeom>
              <a:blipFill>
                <a:blip r:embed="rId5"/>
                <a:stretch>
                  <a:fillRect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117417" y="532408"/>
            <a:ext cx="6416453" cy="618054"/>
            <a:chOff x="1117417" y="532408"/>
            <a:chExt cx="6416453" cy="618054"/>
          </a:xfrm>
        </p:grpSpPr>
        <p:sp>
          <p:nvSpPr>
            <p:cNvPr id="12" name="Rectangle 11"/>
            <p:cNvSpPr/>
            <p:nvPr/>
          </p:nvSpPr>
          <p:spPr>
            <a:xfrm>
              <a:off x="1117417" y="566817"/>
              <a:ext cx="35429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i-LK" sz="2400" b="1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සෑදිය හැක</a:t>
              </a:r>
              <a:r>
                <a:rPr lang="si-LK" sz="2400" b="1" smtClean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ි </a:t>
              </a:r>
              <a:r>
                <a:rPr lang="si-LK" sz="2400" b="1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ගෝල </a:t>
              </a:r>
              <a:r>
                <a:rPr lang="si-LK" sz="2400" b="1" smtClean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ගණන  = </a:t>
              </a:r>
              <a:endParaRPr lang="en-US" sz="240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28615" y="532408"/>
                  <a:ext cx="2805255" cy="6180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si-LK" sz="2000" b="1">
                                <a:solidFill>
                                  <a:srgbClr val="C00000"/>
                                </a:solidFill>
                              </a:rPr>
                              <m:t>ලෝහ කුට්ටි තුනෙහි පරිමාව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si-LK" sz="2000" b="1">
                                <a:solidFill>
                                  <a:srgbClr val="C00000"/>
                                </a:solidFill>
                              </a:rPr>
                              <m:t>ගෝලයක පරිමාව</m:t>
                            </m:r>
                          </m:den>
                        </m:f>
                      </m:oMath>
                    </m:oMathPara>
                  </a14:m>
                  <a:endParaRPr lang="en-US" sz="20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8615" y="532408"/>
                  <a:ext cx="2805255" cy="6180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04073" y="2289039"/>
                <a:ext cx="2191177" cy="741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i-LK" sz="2400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si-LK" sz="24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073" y="2289039"/>
                <a:ext cx="2191177" cy="741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97258" y="3179577"/>
                <a:ext cx="1309974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i-LK" sz="2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8" y="3179577"/>
                <a:ext cx="1309974" cy="712631"/>
              </a:xfrm>
              <a:prstGeom prst="rect">
                <a:avLst/>
              </a:prstGeom>
              <a:blipFill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232095" y="4184763"/>
                <a:ext cx="965329" cy="718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i-LK" sz="2800" b="1" i="1" smtClean="0">
                            <a:latin typeface="Cambria Math" panose="02040503050406030204" pitchFamily="18" charset="0"/>
                          </a:rPr>
                          <m:t>𝟐𝟓𝟐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095" y="4184763"/>
                <a:ext cx="965329" cy="718979"/>
              </a:xfrm>
              <a:prstGeom prst="rect">
                <a:avLst/>
              </a:prstGeom>
              <a:blipFill>
                <a:blip r:embed="rId9"/>
                <a:stretch>
                  <a:fillRect b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9" y="338842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7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5145" y="189574"/>
                <a:ext cx="7989916" cy="1723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600"/>
                  </a:spcAft>
                  <a:tabLst>
                    <a:tab pos="356235" algn="l"/>
                    <a:tab pos="533400" algn="l"/>
                    <a:tab pos="712470" algn="l"/>
                    <a:tab pos="1600200" algn="l"/>
                    <a:tab pos="1905000" algn="l"/>
                    <a:tab pos="2137410" algn="l"/>
                    <a:tab pos="2971800" algn="l"/>
                    <a:tab pos="3276600" algn="l"/>
                  </a:tabLst>
                </a:pP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ii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)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එවැනි එක් ගෝලයක පරිමාව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Iskoola Pota" panose="020B0502040204020203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මගින් දැක්වේ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නම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් 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</a:t>
                </a:r>
              </a:p>
              <a:p>
                <a:pPr lvl="0">
                  <a:spcAft>
                    <a:spcPts val="600"/>
                  </a:spcAft>
                  <a:tabLst>
                    <a:tab pos="356235" algn="l"/>
                    <a:tab pos="533400" algn="l"/>
                    <a:tab pos="712470" algn="l"/>
                    <a:tab pos="1600200" algn="l"/>
                    <a:tab pos="1905000" algn="l"/>
                    <a:tab pos="2137410" algn="l"/>
                    <a:tab pos="2971800" algn="l"/>
                    <a:tab pos="3276600" algn="l"/>
                  </a:tabLst>
                </a:pP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𝟏𝟒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ද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𝟏𝟎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𝒄𝒎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ද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ලෙස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ග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ෙන ලඝුගණක වගු 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</a:t>
                </a:r>
              </a:p>
              <a:p>
                <a:pPr lvl="0">
                  <a:spcAft>
                    <a:spcPts val="600"/>
                  </a:spcAft>
                  <a:tabLst>
                    <a:tab pos="574675" algn="l"/>
                  </a:tabLst>
                </a:pP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භ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ාවිතයෙන්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𝒗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හි අගය සොයන්න.</a:t>
                </a:r>
                <a:endParaRPr lang="en-US" sz="2400" b="1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45" y="189574"/>
                <a:ext cx="7989916" cy="1723164"/>
              </a:xfrm>
              <a:prstGeom prst="rect">
                <a:avLst/>
              </a:prstGeom>
              <a:blipFill>
                <a:blip r:embed="rId2"/>
                <a:stretch>
                  <a:fillRect l="-1220" b="-7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08161" y="374370"/>
                <a:ext cx="1387879" cy="84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Iskoola Pota" panose="020B0502040204020203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61" y="374370"/>
                <a:ext cx="1387879" cy="842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08161" y="1278854"/>
                <a:ext cx="2675668" cy="84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skoola Pota" panose="020B0502040204020203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Iskoola Pot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Iskoola Pota" panose="020B0502040204020203" pitchFamily="34" charset="0"/>
                                </a:rPr>
                                <m:t>𝟏𝟎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Iskoola Pota" panose="020B0502040204020203" pitchFamily="34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Iskoola Pota" panose="020B0502040204020203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Iskoola Pota" panose="020B0502040204020203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61" y="1278854"/>
                <a:ext cx="2675668" cy="8428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69869" y="2244162"/>
                <a:ext cx="48307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𝒍𝒈𝒗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𝒍𝒈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𝒍𝒈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𝒍𝒈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𝟔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869" y="2244162"/>
                <a:ext cx="4830746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43941" y="2873569"/>
                <a:ext cx="49462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𝟒𝟗𝟔𝟗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𝟎𝟐𝟏𝟐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skoola Pota" panose="020B0502040204020203" pitchFamily="34" charset="0"/>
                        </a:rPr>
                        <m:t>𝟕𝟕𝟖𝟐</m:t>
                      </m:r>
                    </m:oMath>
                  </m:oMathPara>
                </a14:m>
                <a:endParaRPr lang="en-US" sz="2400" b="1" i="1" smtClean="0">
                  <a:latin typeface="Cambria Math" panose="02040503050406030204" pitchFamily="18" charset="0"/>
                  <a:ea typeface="Cambria Math" panose="02040503050406030204" pitchFamily="18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941" y="2873569"/>
                <a:ext cx="494622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32525" y="3518956"/>
                <a:ext cx="44070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𝟒𝟗𝟔𝟗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𝟎𝟔𝟑𝟔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𝟕𝟕𝟖𝟐</m:t>
                    </m:r>
                  </m:oMath>
                </a14:m>
                <a:endParaRPr lang="en-US" sz="2400" b="1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25" y="3518956"/>
                <a:ext cx="44070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73469" y="4675044"/>
                <a:ext cx="16038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𝟕𝟖𝟐𝟑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469" y="4675044"/>
                <a:ext cx="160383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32525" y="4097000"/>
                <a:ext cx="3005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𝟓𝟔𝟎𝟓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𝟕𝟕𝟖𝟐</m:t>
                    </m:r>
                  </m:oMath>
                </a14:m>
                <a:endParaRPr lang="en-US" sz="2400" b="1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25" y="4097000"/>
                <a:ext cx="300543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10944" y="506123"/>
                <a:ext cx="3952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𝝅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𝟑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𝟏𝟒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, 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𝟏𝟎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𝒄𝒎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)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944" y="506123"/>
                <a:ext cx="3952172" cy="461665"/>
              </a:xfrm>
              <a:prstGeom prst="rect">
                <a:avLst/>
              </a:prstGeom>
              <a:blipFill>
                <a:blip r:embed="rId10"/>
                <a:stretch>
                  <a:fillRect l="-13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67405" y="5800157"/>
                <a:ext cx="227594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E2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𝟔𝟎𝟓</m:t>
                    </m:r>
                    <m:r>
                      <a:rPr lang="en-US" sz="2400" b="1" i="1" smtClean="0">
                        <a:solidFill>
                          <a:srgbClr val="E2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E2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𝟕</m:t>
                    </m:r>
                  </m:oMath>
                </a14:m>
                <a:r>
                  <a:rPr lang="en-US" sz="2400" b="1">
                    <a:solidFill>
                      <a:srgbClr val="E2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E2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E2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E2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405" y="5800157"/>
                <a:ext cx="2275944" cy="47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08161" y="5218547"/>
                <a:ext cx="30743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𝒂𝒏𝒕𝒊𝒍𝒐𝒈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𝟕𝟖𝟐𝟑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61" y="5218547"/>
                <a:ext cx="3074303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9" y="338842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9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36655" y="1456574"/>
                <a:ext cx="2005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A8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A8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A8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A8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si-LK" sz="2400" b="1" i="1" smtClean="0">
                        <a:solidFill>
                          <a:srgbClr val="A8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A8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𝟑</m:t>
                    </m:r>
                    <m:r>
                      <a:rPr lang="en-US" sz="2400" b="1" i="1">
                        <a:solidFill>
                          <a:srgbClr val="A8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A8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A8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𝒏</m:t>
                    </m:r>
                  </m:oMath>
                </a14:m>
                <a:r>
                  <a:rPr lang="en-US" sz="2400" b="1">
                    <a:solidFill>
                      <a:srgbClr val="A8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endParaRPr lang="en-US" sz="2400" b="1">
                  <a:solidFill>
                    <a:srgbClr val="A8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655" y="1456574"/>
                <a:ext cx="2005614" cy="461665"/>
              </a:xfrm>
              <a:prstGeom prst="rect">
                <a:avLst/>
              </a:prstGeom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64032" y="1985658"/>
                <a:ext cx="9579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A8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A8000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A8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>
                  <a:solidFill>
                    <a:srgbClr val="A8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032" y="1985658"/>
                <a:ext cx="957955" cy="461665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36655" y="3579784"/>
                <a:ext cx="1092607" cy="51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47738" indent="-947738">
                  <a:lnSpc>
                    <a:spcPct val="115000"/>
                  </a:lnSpc>
                </a:pPr>
                <a:r>
                  <a:rPr lang="en-US" sz="2400" b="1" smtClean="0">
                    <a:solidFill>
                      <a:srgbClr val="A8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A8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A800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A8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000" b="1">
                  <a:solidFill>
                    <a:srgbClr val="A8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655" y="3579784"/>
                <a:ext cx="1092607" cy="517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5767" y="5214053"/>
                <a:ext cx="20185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solidFill>
                      <a:srgbClr val="A8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 = −</m:t>
                    </m:r>
                    <m:r>
                      <a:rPr lang="en-US" sz="2400" b="1" i="1" smtClean="0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>
                  <a:solidFill>
                    <a:srgbClr val="A8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767" y="5214053"/>
                <a:ext cx="201850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80374" y="411415"/>
                <a:ext cx="7448499" cy="88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8575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a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𝒏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වන පදය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𝟑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𝒏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මග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ින් දෙනු ලබන සමාන්තර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</a:p>
              <a:p>
                <a:pPr indent="-28575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ශ්‍රේඪියක පොදු අන්තරය සොයන්න. </a:t>
                </a:r>
                <a:endParaRPr lang="en-US" sz="2000" b="1">
                  <a:solidFill>
                    <a:srgbClr val="000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74" y="411415"/>
                <a:ext cx="7448499" cy="882678"/>
              </a:xfrm>
              <a:prstGeom prst="rect">
                <a:avLst/>
              </a:prstGeom>
              <a:blipFill>
                <a:blip r:embed="rId6"/>
                <a:stretch>
                  <a:fillRect l="-1227" t="-4828" r="-1309" b="-1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95070" y="2932934"/>
                <a:ext cx="7526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>
                    <a:solidFill>
                      <a:srgbClr val="A80000"/>
                    </a:solidFill>
                  </a:rPr>
                  <a:t> </a:t>
                </a:r>
                <a:endParaRPr lang="en-US" sz="2400">
                  <a:solidFill>
                    <a:srgbClr val="A8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070" y="2932934"/>
                <a:ext cx="7526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96942" y="1968578"/>
                <a:ext cx="15964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1" i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>
                  <a:solidFill>
                    <a:srgbClr val="A8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42" y="1968578"/>
                <a:ext cx="159646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90986" y="3594531"/>
                <a:ext cx="15291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1" i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>
                  <a:solidFill>
                    <a:srgbClr val="A8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86" y="3594531"/>
                <a:ext cx="152913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95070" y="4512069"/>
                <a:ext cx="9818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>
                        <a:solidFill>
                          <a:srgbClr val="A8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>
                    <a:solidFill>
                      <a:srgbClr val="A80000"/>
                    </a:solidFill>
                  </a:rPr>
                  <a:t> </a:t>
                </a:r>
                <a:endParaRPr lang="en-US" sz="2400">
                  <a:solidFill>
                    <a:srgbClr val="A8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070" y="4512069"/>
                <a:ext cx="98187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47339" y="5827550"/>
                <a:ext cx="10491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339" y="5827550"/>
                <a:ext cx="104919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43009" y="4041180"/>
                <a:ext cx="1437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sz="2400" b="1" i="1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i-LK" sz="2400" b="1" i="0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>
                  <a:solidFill>
                    <a:srgbClr val="A8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09" y="4041180"/>
                <a:ext cx="143770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43008" y="2499103"/>
                <a:ext cx="1437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A8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>
                  <a:solidFill>
                    <a:srgbClr val="A8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08" y="2499103"/>
                <a:ext cx="143770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1" y="353688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7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20456" y="753360"/>
                <a:ext cx="3489068" cy="57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-114300">
                  <a:lnSpc>
                    <a:spcPct val="119000"/>
                  </a:lnSpc>
                </a:pPr>
                <a:r>
                  <a:rPr lang="en-US" sz="28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si-LK" b="1" kern="1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56" y="753360"/>
                <a:ext cx="3489068" cy="5716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0017" y="3043086"/>
                <a:ext cx="8279013" cy="12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ii</a:t>
                </a:r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</a:t>
                </a:r>
                <a:r>
                  <a:rPr lang="si-LK" sz="20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𝒙</m:t>
                    </m:r>
                  </m:oMath>
                </a14:m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-අක්ෂය දිගේත්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𝒚</m:t>
                    </m:r>
                  </m:oMath>
                </a14:m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-අක්ෂය දිගේත් කුඩා කොටු 10 කින් ඒකක 1ක් බැගින් නිරූපණය වන සේ ඉහත ශ්‍රිතයේ ප්‍රස්තාරය, ප්‍රස්තාර කඩදාසියක අඳින්න.</a:t>
                </a:r>
                <a:endParaRPr lang="en-US" sz="2000" b="1"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7" y="3043086"/>
                <a:ext cx="8279013" cy="1277850"/>
              </a:xfrm>
              <a:prstGeom prst="rect">
                <a:avLst/>
              </a:prstGeom>
              <a:blipFill>
                <a:blip r:embed="rId3"/>
                <a:stretch>
                  <a:fillRect l="-1178" t="-333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4222116"/>
                  </p:ext>
                </p:extLst>
              </p:nvPr>
            </p:nvGraphicFramePr>
            <p:xfrm>
              <a:off x="1247240" y="1484790"/>
              <a:ext cx="6718096" cy="9131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39762">
                      <a:extLst>
                        <a:ext uri="{9D8B030D-6E8A-4147-A177-3AD203B41FA5}">
                          <a16:colId xmlns:a16="http://schemas.microsoft.com/office/drawing/2014/main" val="1116596743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2919374876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892997564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4194950366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1793778090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3717665304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3971723127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4201309788"/>
                        </a:ext>
                      </a:extLst>
                    </a:gridCol>
                  </a:tblGrid>
                  <a:tr h="4454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0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Iskoola Pota" panose="020B05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-4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-3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-2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-1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0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1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642504"/>
                      </a:ext>
                    </a:extLst>
                  </a:tr>
                  <a:tr h="4454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DA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Iskoola Pota" panose="020B0502040204020203" pitchFamily="34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>
                            <a:solidFill>
                              <a:srgbClr val="DA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-3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 smtClean="0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-7</a:t>
                          </a:r>
                          <a:endParaRPr lang="en-US" sz="2400" b="1">
                            <a:solidFill>
                              <a:srgbClr val="DA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8013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4222116"/>
                  </p:ext>
                </p:extLst>
              </p:nvPr>
            </p:nvGraphicFramePr>
            <p:xfrm>
              <a:off x="1247240" y="1484790"/>
              <a:ext cx="6718096" cy="9131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39762">
                      <a:extLst>
                        <a:ext uri="{9D8B030D-6E8A-4147-A177-3AD203B41FA5}">
                          <a16:colId xmlns:a16="http://schemas.microsoft.com/office/drawing/2014/main" val="1116596743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2919374876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892997564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4194950366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1793778090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3717665304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3971723127"/>
                        </a:ext>
                      </a:extLst>
                    </a:gridCol>
                    <a:gridCol w="839762">
                      <a:extLst>
                        <a:ext uri="{9D8B030D-6E8A-4147-A177-3AD203B41FA5}">
                          <a16:colId xmlns:a16="http://schemas.microsoft.com/office/drawing/2014/main" val="4201309788"/>
                        </a:ext>
                      </a:extLst>
                    </a:gridCol>
                  </a:tblGrid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5" t="-11842" r="-701449" b="-1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-4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-3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-2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-1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0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1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0000C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  <a:endParaRPr lang="en-US" sz="2400" b="1">
                            <a:solidFill>
                              <a:srgbClr val="0000C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642504"/>
                      </a:ext>
                    </a:extLst>
                  </a:tr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5" t="-113333" r="-701449" b="-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-3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 smtClean="0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-7</a:t>
                          </a:r>
                          <a:endParaRPr lang="en-US" sz="2400" b="1">
                            <a:solidFill>
                              <a:srgbClr val="DA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Iskoola Pot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i-LK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-</a:t>
                          </a: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DA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80130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48" y="374160"/>
            <a:ext cx="719390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7297" y="355862"/>
            <a:ext cx="7886484" cy="125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07000"/>
              </a:lnSpc>
              <a:spcAft>
                <a:spcPts val="0"/>
              </a:spcAft>
            </a:pPr>
            <a:r>
              <a:rPr lang="en-US" sz="240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 </a:t>
            </a:r>
            <a:endParaRPr lang="en-US" sz="2000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indent="-285750" algn="just">
              <a:lnSpc>
                <a:spcPct val="107000"/>
              </a:lnSpc>
              <a:spcAft>
                <a:spcPts val="0"/>
              </a:spcAft>
            </a:pPr>
            <a:r>
              <a:rPr lang="en-US" sz="240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 </a:t>
            </a:r>
            <a:endParaRPr lang="en-US" sz="2000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indent="114300" algn="just">
              <a:lnSpc>
                <a:spcPct val="107000"/>
              </a:lnSpc>
              <a:spcAft>
                <a:spcPts val="0"/>
              </a:spcAft>
            </a:pPr>
            <a:r>
              <a:rPr lang="si-LK" sz="240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250" y="422237"/>
            <a:ext cx="795153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සමනල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ී ර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ු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5 000ක් වටිනා මාලයක් මිල දී ගැනීම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ේ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අදහස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ින්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ම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ුදල් ඉතිරි කරන ලද්දේ පහත දැක්වෙන රටාවට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අන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ුවය.  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6845" y="1376174"/>
            <a:ext cx="586117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just">
              <a:lnSpc>
                <a:spcPct val="107000"/>
              </a:lnSpc>
              <a:spcAft>
                <a:spcPts val="0"/>
              </a:spcAft>
            </a:pPr>
            <a:r>
              <a:rPr lang="si-LK" sz="2400">
                <a:solidFill>
                  <a:srgbClr val="E2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පළමු මාසයේ දී    </a:t>
            </a:r>
            <a:r>
              <a:rPr lang="en-US" sz="2400">
                <a:solidFill>
                  <a:srgbClr val="E2000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si-LK" sz="2400">
                <a:solidFill>
                  <a:srgbClr val="E2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රුපියල් 5</a:t>
            </a:r>
            <a:endParaRPr lang="en-US" sz="2000">
              <a:solidFill>
                <a:srgbClr val="E2000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indent="114300" algn="just">
              <a:lnSpc>
                <a:spcPct val="107000"/>
              </a:lnSpc>
              <a:spcAft>
                <a:spcPts val="0"/>
              </a:spcAft>
            </a:pPr>
            <a:r>
              <a:rPr lang="si-LK" sz="2400">
                <a:solidFill>
                  <a:srgbClr val="E2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දෙවන මාසයේ දී   </a:t>
            </a:r>
            <a:r>
              <a:rPr lang="en-US" sz="2400">
                <a:solidFill>
                  <a:srgbClr val="E2000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si-LK" sz="2400">
                <a:solidFill>
                  <a:srgbClr val="E2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රුපියල් 10</a:t>
            </a:r>
            <a:endParaRPr lang="en-US" sz="2000">
              <a:solidFill>
                <a:srgbClr val="E2000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indent="114300" algn="just">
              <a:lnSpc>
                <a:spcPct val="107000"/>
              </a:lnSpc>
              <a:spcAft>
                <a:spcPts val="0"/>
              </a:spcAft>
            </a:pPr>
            <a:r>
              <a:rPr lang="si-LK" sz="2400">
                <a:solidFill>
                  <a:srgbClr val="E2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තුන්වන මාසයේ දී</a:t>
            </a:r>
            <a:r>
              <a:rPr lang="en-US" sz="2400">
                <a:solidFill>
                  <a:srgbClr val="E2000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si-LK" sz="2400">
                <a:solidFill>
                  <a:srgbClr val="E2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රුපියල් 20</a:t>
            </a:r>
            <a:endParaRPr lang="en-US" sz="2000">
              <a:solidFill>
                <a:srgbClr val="E2000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967" y="2703898"/>
            <a:ext cx="844181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14350">
              <a:lnSpc>
                <a:spcPct val="107000"/>
              </a:lnSpc>
              <a:spcAft>
                <a:spcPts val="0"/>
              </a:spcAft>
              <a:buAutoNum type="romanLcParenBoth"/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පළම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ු, දෙවන හා තෙවන මාසවල ඉතිරි කළ මුදල්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ප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ිළිවෙලින්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marL="38100">
              <a:lnSpc>
                <a:spcPct val="107000"/>
              </a:lnSpc>
              <a:spcAft>
                <a:spcPts val="0"/>
              </a:spcAf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ල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ියූවිට එම සංඛ්‍යා ගුණෝත්තර ශ්‍රේඪියක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ප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ිහිටන බව පෙන්වන්න.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33390" y="4326540"/>
                <a:ext cx="143156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390" y="4326540"/>
                <a:ext cx="1431565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018393" y="3591296"/>
            <a:ext cx="210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smtClean="0"/>
              <a:t> 5</a:t>
            </a:r>
            <a:r>
              <a:rPr lang="en-US" sz="2800" b="1"/>
              <a:t>, </a:t>
            </a:r>
            <a:r>
              <a:rPr lang="en-US" sz="2800" b="1" smtClean="0"/>
              <a:t> 10,  </a:t>
            </a:r>
            <a:r>
              <a:rPr lang="en-US" sz="2800" b="1"/>
              <a:t>20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22675" y="5787884"/>
                <a:ext cx="3126177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E2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000" b="1" smtClean="0">
                    <a:solidFill>
                      <a:srgbClr val="E20000"/>
                    </a:solidFill>
                  </a:rPr>
                  <a:t>   </a:t>
                </a:r>
                <a:r>
                  <a:rPr lang="si-LK" sz="2400" b="1" smtClean="0">
                    <a:solidFill>
                      <a:srgbClr val="E20000"/>
                    </a:solidFill>
                  </a:rPr>
                  <a:t>ග</a:t>
                </a:r>
                <a:r>
                  <a:rPr lang="si-LK" sz="2400" b="1">
                    <a:solidFill>
                      <a:srgbClr val="E20000"/>
                    </a:solidFill>
                  </a:rPr>
                  <a:t>ුණෝත්තර ශ්‍රේඪියකි</a:t>
                </a:r>
                <a:endParaRPr lang="en-US" sz="2400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675" y="5787884"/>
                <a:ext cx="3126177" cy="513282"/>
              </a:xfrm>
              <a:prstGeom prst="rect">
                <a:avLst/>
              </a:prstGeom>
              <a:blipFill>
                <a:blip r:embed="rId3"/>
                <a:stretch>
                  <a:fillRect r="-2148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129165" y="5218281"/>
                <a:ext cx="11378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165" y="5218281"/>
                <a:ext cx="11378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97124" y="4328805"/>
                <a:ext cx="93698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24" y="4328805"/>
                <a:ext cx="936988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834053" y="4523339"/>
                <a:ext cx="5148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smtClean="0"/>
                  <a:t> ,</a:t>
                </a:r>
                <a:endParaRPr lang="en-US" sz="2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53" y="4523339"/>
                <a:ext cx="514885" cy="461665"/>
              </a:xfrm>
              <a:prstGeom prst="rect">
                <a:avLst/>
              </a:prstGeom>
              <a:blipFill>
                <a:blip r:embed="rId6"/>
                <a:stretch>
                  <a:fillRect l="-3571" t="-10526" r="-166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670497" y="4520757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/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497" y="4520757"/>
                <a:ext cx="437940" cy="461665"/>
              </a:xfrm>
              <a:prstGeom prst="rect">
                <a:avLst/>
              </a:prstGeom>
              <a:blipFill>
                <a:blip r:embed="rId7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1" y="353688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12578" y="2375529"/>
                <a:ext cx="8954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2400" b="1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578" y="2375529"/>
                <a:ext cx="89543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57951" y="3197570"/>
                <a:ext cx="10942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51" y="3197570"/>
                <a:ext cx="1094210" cy="461665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71193" y="891681"/>
            <a:ext cx="613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61074" y="5405548"/>
                <a:ext cx="1547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smtClean="0"/>
                  <a:t> </a:t>
                </a:r>
                <a:r>
                  <a:rPr lang="si-LK" sz="2400" b="1">
                    <a:solidFill>
                      <a:srgbClr val="E20000"/>
                    </a:solidFill>
                  </a:rPr>
                  <a:t>රු. 2560</a:t>
                </a:r>
                <a:endParaRPr lang="en-US" sz="2400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074" y="5405548"/>
                <a:ext cx="1547218" cy="461665"/>
              </a:xfrm>
              <a:prstGeom prst="rect">
                <a:avLst/>
              </a:prstGeom>
              <a:blipFill>
                <a:blip r:embed="rId4"/>
                <a:stretch>
                  <a:fillRect t="-10667" r="-513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61074" y="4667853"/>
                <a:ext cx="15071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/>
                  <a:t>512 </a:t>
                </a:r>
                <a:endParaRPr lang="en-US" sz="24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074" y="4667853"/>
                <a:ext cx="1507144" cy="461665"/>
              </a:xfrm>
              <a:prstGeom prst="rect">
                <a:avLst/>
              </a:prstGeom>
              <a:blipFill>
                <a:blip r:embed="rId5"/>
                <a:stretch>
                  <a:fillRect t="-10667" r="-526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984198" y="2358795"/>
                <a:ext cx="103182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400" b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98" y="2358795"/>
                <a:ext cx="1031821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948676" y="3185233"/>
                <a:ext cx="155895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si-LK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si-LK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i-LK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676" y="3185233"/>
                <a:ext cx="1558953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617782" y="3966424"/>
                <a:ext cx="144084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si-LK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782" y="3966424"/>
                <a:ext cx="1440844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924495" y="893604"/>
            <a:ext cx="7607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8188" indent="-623888">
              <a:spcAft>
                <a:spcPts val="800"/>
              </a:spcAft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ii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ඉහත රටාවට අනුව ඇය 10 වන මාසයේ දී ඉතිරි කරන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ලද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මුදල සොයන්න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4261" y="304404"/>
            <a:ext cx="3156633" cy="587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>
              <a:lnSpc>
                <a:spcPct val="150000"/>
              </a:lnSpc>
              <a:spcAft>
                <a:spcPts val="0"/>
              </a:spcAft>
            </a:pPr>
            <a:r>
              <a:rPr lang="si-LK" sz="2400" b="1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අදාළ සූත්‍ර භාවිත කරමින්,</a:t>
            </a: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1" y="353688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9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11" grpId="0"/>
      <p:bldP spid="21" grpId="0"/>
      <p:bldP spid="22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01063" y="1792216"/>
                <a:ext cx="2254848" cy="799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2400" b="1">
                          <a:solidFill>
                            <a:srgbClr val="E2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2400" b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E2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E2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E2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sup>
                          </m:sSup>
                          <m:r>
                            <a:rPr lang="en-US" sz="2400" b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E2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rgbClr val="E2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63" y="1792216"/>
                <a:ext cx="2254848" cy="7995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65545" y="2925533"/>
                <a:ext cx="2555380" cy="84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p>
                          </m:s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545" y="2925533"/>
                <a:ext cx="2555380" cy="840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74091" y="4031998"/>
                <a:ext cx="3243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02615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𝟏𝟎𝟐𝟒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/>
                  <a:t>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091" y="4031998"/>
                <a:ext cx="324364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906647" y="5410888"/>
            <a:ext cx="5999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2615"/>
            <a:r>
              <a:rPr lang="si-LK" sz="2400" b="1">
                <a:solidFill>
                  <a:srgbClr val="E20000"/>
                </a:solidFill>
              </a:rPr>
              <a:t>5115 </a:t>
            </a:r>
            <a:r>
              <a:rPr lang="en-US" sz="2400" b="1">
                <a:solidFill>
                  <a:srgbClr val="E20000"/>
                </a:solidFill>
              </a:rPr>
              <a:t>&gt; </a:t>
            </a:r>
            <a:r>
              <a:rPr lang="si-LK" sz="2400" b="1">
                <a:solidFill>
                  <a:srgbClr val="E20000"/>
                </a:solidFill>
              </a:rPr>
              <a:t>5000</a:t>
            </a:r>
            <a:r>
              <a:rPr lang="en-US" sz="2400" b="1">
                <a:solidFill>
                  <a:srgbClr val="E20000"/>
                </a:solidFill>
              </a:rPr>
              <a:t>  </a:t>
            </a:r>
            <a:r>
              <a:rPr lang="si-LK" sz="2400" b="1" smtClean="0">
                <a:solidFill>
                  <a:srgbClr val="E20000"/>
                </a:solidFill>
              </a:rPr>
              <a:t>නිසා ම</a:t>
            </a:r>
            <a:r>
              <a:rPr lang="si-LK" sz="2400" b="1">
                <a:solidFill>
                  <a:srgbClr val="E20000"/>
                </a:solidFill>
              </a:rPr>
              <a:t>ාලය මිල දී ගත හැකිය.</a:t>
            </a:r>
            <a:endParaRPr lang="en-US" sz="2400" b="1">
              <a:solidFill>
                <a:srgbClr val="E2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86119" y="4760880"/>
                <a:ext cx="2349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01663" indent="-601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si-LK" sz="2400" b="1" i="1">
                          <a:latin typeface="Cambria Math" panose="02040503050406030204" pitchFamily="18" charset="0"/>
                        </a:rPr>
                        <m:t>රු</m:t>
                      </m:r>
                      <m:r>
                        <a:rPr lang="si-LK" sz="2400" b="1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si-LK" sz="2400" b="1" i="1">
                          <a:latin typeface="Cambria Math" panose="02040503050406030204" pitchFamily="18" charset="0"/>
                        </a:rPr>
                        <m:t>𝟓𝟏𝟏𝟓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119" y="4760880"/>
                <a:ext cx="2349554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26356" y="459348"/>
            <a:ext cx="703699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iii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වන මාසය අවසානයේ දී ඇයට මාලය මිල දී ගත </a:t>
            </a:r>
            <a:endParaRPr lang="en-US" sz="2400" b="1" smtClean="0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හ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ැකිවූයේ දැයි හේතු සහිතව සඳහන් කරන්න. 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1" y="353688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e 3"/>
          <p:cNvSpPr/>
          <p:nvPr/>
        </p:nvSpPr>
        <p:spPr>
          <a:xfrm rot="19239399">
            <a:off x="5856887" y="2195819"/>
            <a:ext cx="1122226" cy="1122226"/>
          </a:xfrm>
          <a:prstGeom prst="pie">
            <a:avLst>
              <a:gd name="adj1" fmla="val 9596700"/>
              <a:gd name="adj2" fmla="val 13168281"/>
            </a:avLst>
          </a:prstGeom>
          <a:solidFill>
            <a:srgbClr val="FF2121"/>
          </a:solidFill>
          <a:ln>
            <a:solidFill>
              <a:srgbClr val="FF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>
            <a:off x="1755578" y="4307135"/>
            <a:ext cx="1473958" cy="1473958"/>
          </a:xfrm>
          <a:prstGeom prst="arc">
            <a:avLst>
              <a:gd name="adj1" fmla="val 16535482"/>
              <a:gd name="adj2" fmla="val 22428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498229" y="4973575"/>
            <a:ext cx="440" cy="869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" name="Straight Connector 4"/>
          <p:cNvCxnSpPr/>
          <p:nvPr/>
        </p:nvCxnSpPr>
        <p:spPr>
          <a:xfrm>
            <a:off x="2299882" y="5019901"/>
            <a:ext cx="3886200" cy="119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2350585" y="494491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prstClr val="black"/>
                </a:solidFill>
              </a:rPr>
              <a:t>A</a:t>
            </a:r>
          </a:p>
        </p:txBody>
      </p:sp>
      <p:pic>
        <p:nvPicPr>
          <p:cNvPr id="11" name="pencil"/>
          <p:cNvPicPr>
            <a:picLocks noChangeAspect="1"/>
          </p:cNvPicPr>
          <p:nvPr/>
        </p:nvPicPr>
        <p:blipFill rotWithShape="1">
          <a:blip r:embed="rId3" cstate="print"/>
          <a:srcRect l="43538" r="41618"/>
          <a:stretch/>
        </p:blipFill>
        <p:spPr>
          <a:xfrm rot="13033060">
            <a:off x="5622888" y="3029943"/>
            <a:ext cx="317264" cy="23090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115100" y="4967560"/>
            <a:ext cx="440" cy="869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/>
          <p:cNvSpPr txBox="1"/>
          <p:nvPr/>
        </p:nvSpPr>
        <p:spPr>
          <a:xfrm>
            <a:off x="4903134" y="493342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kern="0">
                <a:solidFill>
                  <a:prstClr val="black"/>
                </a:solidFill>
              </a:rPr>
              <a:t>B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6732390">
            <a:off x="2493660" y="4289331"/>
            <a:ext cx="1473958" cy="1473958"/>
          </a:xfrm>
          <a:prstGeom prst="arc">
            <a:avLst>
              <a:gd name="adj1" fmla="val 18127119"/>
              <a:gd name="adj2" fmla="val 20101046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kawa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4377">
            <a:off x="779242" y="1983856"/>
            <a:ext cx="3435054" cy="6093221"/>
          </a:xfrm>
          <a:prstGeom prst="rect">
            <a:avLst/>
          </a:prstGeom>
        </p:spPr>
      </p:pic>
      <p:pic>
        <p:nvPicPr>
          <p:cNvPr id="10" name="rular1"/>
          <p:cNvPicPr>
            <a:picLocks noChangeAspect="1"/>
          </p:cNvPicPr>
          <p:nvPr/>
        </p:nvPicPr>
        <p:blipFill rotWithShape="1">
          <a:blip r:embed="rId5" cstate="print"/>
          <a:srcRect l="5127" t="41538" r="5521" b="42084"/>
          <a:stretch/>
        </p:blipFill>
        <p:spPr>
          <a:xfrm>
            <a:off x="2275818" y="4956611"/>
            <a:ext cx="6900872" cy="974081"/>
          </a:xfrm>
          <a:prstGeom prst="rect">
            <a:avLst/>
          </a:prstGeom>
        </p:spPr>
      </p:pic>
      <p:pic>
        <p:nvPicPr>
          <p:cNvPr id="17" name="rular2" descr="C:\Documents and Settings\User\Desktop\Ruler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7159334">
            <a:off x="94767" y="3124529"/>
            <a:ext cx="5402421" cy="891271"/>
          </a:xfrm>
          <a:prstGeom prst="rect">
            <a:avLst/>
          </a:prstGeom>
          <a:noFill/>
        </p:spPr>
      </p:pic>
      <p:pic>
        <p:nvPicPr>
          <p:cNvPr id="19" name="pencil2"/>
          <p:cNvPicPr>
            <a:picLocks noChangeAspect="1"/>
          </p:cNvPicPr>
          <p:nvPr/>
        </p:nvPicPr>
        <p:blipFill rotWithShape="1">
          <a:blip r:embed="rId3" cstate="print"/>
          <a:srcRect l="43538" r="41618"/>
          <a:stretch/>
        </p:blipFill>
        <p:spPr>
          <a:xfrm rot="241228">
            <a:off x="3876114" y="1889945"/>
            <a:ext cx="336159" cy="278426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480860" y="2077200"/>
            <a:ext cx="1680536" cy="296850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Arc 21"/>
          <p:cNvSpPr/>
          <p:nvPr/>
        </p:nvSpPr>
        <p:spPr>
          <a:xfrm rot="20745717">
            <a:off x="2653161" y="2607124"/>
            <a:ext cx="1473958" cy="1473958"/>
          </a:xfrm>
          <a:prstGeom prst="arc">
            <a:avLst>
              <a:gd name="adj1" fmla="val 18127119"/>
              <a:gd name="adj2" fmla="val 20101046"/>
            </a:avLst>
          </a:prstGeom>
          <a:ln w="19050">
            <a:solidFill>
              <a:srgbClr val="00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3146334">
            <a:off x="4171953" y="1595130"/>
            <a:ext cx="2272027" cy="2272027"/>
          </a:xfrm>
          <a:prstGeom prst="arc">
            <a:avLst>
              <a:gd name="adj1" fmla="val 17616607"/>
              <a:gd name="adj2" fmla="val 1994779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20485415">
            <a:off x="2562354" y="2370630"/>
            <a:ext cx="5109970" cy="5109970"/>
          </a:xfrm>
          <a:prstGeom prst="arc">
            <a:avLst>
              <a:gd name="adj1" fmla="val 18672801"/>
              <a:gd name="adj2" fmla="val 19659415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encil2"/>
          <p:cNvPicPr>
            <a:picLocks noChangeAspect="1"/>
          </p:cNvPicPr>
          <p:nvPr/>
        </p:nvPicPr>
        <p:blipFill rotWithShape="1">
          <a:blip r:embed="rId3" cstate="print"/>
          <a:srcRect l="43538" r="41618"/>
          <a:stretch/>
        </p:blipFill>
        <p:spPr>
          <a:xfrm rot="14089957">
            <a:off x="4633591" y="679048"/>
            <a:ext cx="336159" cy="278426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766314" y="2729965"/>
            <a:ext cx="2688336" cy="428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 flipV="1">
            <a:off x="5124893" y="2735239"/>
            <a:ext cx="1314096" cy="228466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9" name="pencil2"/>
          <p:cNvPicPr>
            <a:picLocks noChangeAspect="1"/>
          </p:cNvPicPr>
          <p:nvPr/>
        </p:nvPicPr>
        <p:blipFill rotWithShape="1">
          <a:blip r:embed="rId3" cstate="print"/>
          <a:srcRect l="43538" r="41618"/>
          <a:stretch/>
        </p:blipFill>
        <p:spPr>
          <a:xfrm rot="3851843">
            <a:off x="5158936" y="1853192"/>
            <a:ext cx="336159" cy="278426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414878" y="2547621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kern="0" smtClean="0">
                <a:solidFill>
                  <a:prstClr val="black"/>
                </a:solidFill>
              </a:rPr>
              <a:t>D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6678" y="234759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kern="0" smtClean="0">
                <a:solidFill>
                  <a:prstClr val="black"/>
                </a:solidFill>
              </a:rPr>
              <a:t>C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pic>
        <p:nvPicPr>
          <p:cNvPr id="21" name="rular1"/>
          <p:cNvPicPr>
            <a:picLocks noChangeAspect="1"/>
          </p:cNvPicPr>
          <p:nvPr/>
        </p:nvPicPr>
        <p:blipFill rotWithShape="1">
          <a:blip r:embed="rId5" cstate="print"/>
          <a:srcRect l="5127" t="41538" r="5521" b="42084"/>
          <a:stretch/>
        </p:blipFill>
        <p:spPr>
          <a:xfrm rot="18016239">
            <a:off x="3081785" y="2927410"/>
            <a:ext cx="6900872" cy="974081"/>
          </a:xfrm>
          <a:prstGeom prst="rect">
            <a:avLst/>
          </a:prstGeom>
        </p:spPr>
      </p:pic>
      <p:pic>
        <p:nvPicPr>
          <p:cNvPr id="26" name="rular1"/>
          <p:cNvPicPr>
            <a:picLocks noChangeAspect="1"/>
          </p:cNvPicPr>
          <p:nvPr/>
        </p:nvPicPr>
        <p:blipFill rotWithShape="1">
          <a:blip r:embed="rId5" cstate="print"/>
          <a:srcRect l="5127" t="41538" r="5521" b="42084"/>
          <a:stretch/>
        </p:blipFill>
        <p:spPr>
          <a:xfrm>
            <a:off x="2714548" y="2656156"/>
            <a:ext cx="6209640" cy="974188"/>
          </a:xfrm>
          <a:prstGeom prst="rect">
            <a:avLst/>
          </a:prstGeom>
        </p:spPr>
      </p:pic>
      <p:pic>
        <p:nvPicPr>
          <p:cNvPr id="15" name="kawa" descr="C:\Users\Dell PC\Desktop\Picture1.p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60" t="8447" r="55120" b="-7178"/>
          <a:stretch/>
        </p:blipFill>
        <p:spPr bwMode="auto">
          <a:xfrm>
            <a:off x="-469887" y="1361151"/>
            <a:ext cx="5945654" cy="729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47059" y="4645967"/>
                <a:ext cx="647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0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59" y="4645967"/>
                <a:ext cx="64735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-67246" y="200454"/>
            <a:ext cx="3015391" cy="2374788"/>
            <a:chOff x="1171631" y="1350822"/>
            <a:chExt cx="3015391" cy="2374788"/>
          </a:xfrm>
        </p:grpSpPr>
        <p:sp>
          <p:nvSpPr>
            <p:cNvPr id="59" name="TextBox 58"/>
            <p:cNvSpPr txBox="1"/>
            <p:nvPr/>
          </p:nvSpPr>
          <p:spPr>
            <a:xfrm rot="10800000" flipV="1">
              <a:off x="3187251" y="310340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0800000" flipV="1">
              <a:off x="1509912" y="3105929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A</a:t>
              </a:r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0800000" flipV="1">
              <a:off x="2137100" y="135082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D</a:t>
              </a:r>
              <a:endParaRPr lang="en-US" sz="2000" dirty="0"/>
            </a:p>
          </p:txBody>
        </p:sp>
        <p:sp>
          <p:nvSpPr>
            <p:cNvPr id="62" name="TextBox 61"/>
            <p:cNvSpPr txBox="1"/>
            <p:nvPr/>
          </p:nvSpPr>
          <p:spPr>
            <a:xfrm rot="10800000" flipV="1">
              <a:off x="3806022" y="136015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C</a:t>
              </a:r>
              <a:endParaRPr lang="en-US" sz="2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66478" y="2797850"/>
              <a:ext cx="694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60</a:t>
              </a:r>
              <a:r>
                <a:rPr lang="si-LK" baseline="30000" smtClean="0"/>
                <a:t>0</a:t>
              </a:r>
              <a:r>
                <a:rPr lang="si-LK" smtClean="0"/>
                <a:t> </a:t>
              </a:r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171631" y="1714928"/>
              <a:ext cx="2771244" cy="2010682"/>
              <a:chOff x="1171631" y="1714928"/>
              <a:chExt cx="2771244" cy="2010682"/>
            </a:xfrm>
          </p:grpSpPr>
          <p:sp>
            <p:nvSpPr>
              <p:cNvPr id="65" name="Parallelogram 64"/>
              <p:cNvSpPr/>
              <p:nvPr/>
            </p:nvSpPr>
            <p:spPr>
              <a:xfrm>
                <a:off x="1715160" y="1714928"/>
                <a:ext cx="2227715" cy="1455975"/>
              </a:xfrm>
              <a:prstGeom prst="parallelogram">
                <a:avLst>
                  <a:gd name="adj" fmla="val 42885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c 65"/>
              <p:cNvSpPr/>
              <p:nvPr/>
            </p:nvSpPr>
            <p:spPr>
              <a:xfrm rot="933632">
                <a:off x="1171631" y="2628674"/>
                <a:ext cx="1103450" cy="1096936"/>
              </a:xfrm>
              <a:prstGeom prst="arc">
                <a:avLst>
                  <a:gd name="adj1" fmla="val 16537120"/>
                  <a:gd name="adj2" fmla="val 2062707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1826125" y="564804"/>
            <a:ext cx="1757720" cy="1706453"/>
          </a:xfrm>
          <a:prstGeom prst="ellipse">
            <a:avLst/>
          </a:prstGeom>
          <a:noFill/>
          <a:ln w="19050"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rot="16200000">
            <a:off x="3066875" y="-486757"/>
            <a:ext cx="0" cy="2103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698944" y="1415847"/>
            <a:ext cx="9144" cy="9144"/>
          </a:xfrm>
          <a:prstGeom prst="ellipse">
            <a:avLst/>
          </a:prstGeom>
          <a:solidFill>
            <a:srgbClr val="FF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9020" y="2303646"/>
            <a:ext cx="2517731" cy="1963556"/>
          </a:xfrm>
          <a:prstGeom prst="rect">
            <a:avLst/>
          </a:prstGeom>
        </p:spPr>
      </p:pic>
      <p:sp>
        <p:nvSpPr>
          <p:cNvPr id="45" name="Arc 44"/>
          <p:cNvSpPr/>
          <p:nvPr/>
        </p:nvSpPr>
        <p:spPr>
          <a:xfrm rot="2721449">
            <a:off x="5806485" y="2082287"/>
            <a:ext cx="1273867" cy="1273867"/>
          </a:xfrm>
          <a:prstGeom prst="arc">
            <a:avLst>
              <a:gd name="adj1" fmla="val 18251076"/>
              <a:gd name="adj2" fmla="val 19606020"/>
            </a:avLst>
          </a:prstGeom>
          <a:ln w="19050">
            <a:solidFill>
              <a:srgbClr val="000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8878551" flipH="1">
            <a:off x="5804382" y="2086582"/>
            <a:ext cx="1273867" cy="1273867"/>
          </a:xfrm>
          <a:prstGeom prst="arc">
            <a:avLst>
              <a:gd name="adj1" fmla="val 18287508"/>
              <a:gd name="adj2" fmla="val 19502333"/>
            </a:avLst>
          </a:prstGeom>
          <a:ln w="19050">
            <a:solidFill>
              <a:srgbClr val="000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21196669" flipH="1" flipV="1">
            <a:off x="6073451" y="1684853"/>
            <a:ext cx="2075739" cy="2075739"/>
          </a:xfrm>
          <a:prstGeom prst="arc">
            <a:avLst>
              <a:gd name="adj1" fmla="val 17961480"/>
              <a:gd name="adj2" fmla="val 19872258"/>
            </a:avLst>
          </a:prstGeom>
          <a:ln w="19050">
            <a:solidFill>
              <a:srgbClr val="000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Arc 47"/>
          <p:cNvSpPr/>
          <p:nvPr/>
        </p:nvSpPr>
        <p:spPr>
          <a:xfrm rot="403331" flipV="1">
            <a:off x="4763440" y="1684853"/>
            <a:ext cx="2075739" cy="2075739"/>
          </a:xfrm>
          <a:prstGeom prst="arc">
            <a:avLst>
              <a:gd name="adj1" fmla="val 17961480"/>
              <a:gd name="adj2" fmla="val 19872258"/>
            </a:avLst>
          </a:prstGeom>
          <a:ln w="19050">
            <a:solidFill>
              <a:srgbClr val="000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32591" y="2436607"/>
            <a:ext cx="49051" cy="3033005"/>
          </a:xfrm>
          <a:prstGeom prst="line">
            <a:avLst/>
          </a:prstGeom>
          <a:ln w="19050">
            <a:solidFill>
              <a:srgbClr val="000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 rot="1941743">
            <a:off x="3283793" y="3142441"/>
            <a:ext cx="3687876" cy="3742090"/>
          </a:xfrm>
          <a:prstGeom prst="arc">
            <a:avLst>
              <a:gd name="adj1" fmla="val 18163223"/>
              <a:gd name="adj2" fmla="val 19504184"/>
            </a:avLst>
          </a:prstGeom>
          <a:ln w="19050">
            <a:solidFill>
              <a:srgbClr val="2DBC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4386729" y="3088515"/>
            <a:ext cx="2805886" cy="1587906"/>
          </a:xfrm>
          <a:prstGeom prst="line">
            <a:avLst/>
          </a:prstGeom>
          <a:ln w="19050">
            <a:solidFill>
              <a:srgbClr val="2DBC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rot="18034356">
            <a:off x="3303841" y="3150457"/>
            <a:ext cx="3687876" cy="3742090"/>
          </a:xfrm>
          <a:prstGeom prst="arc">
            <a:avLst>
              <a:gd name="adj1" fmla="val 18163223"/>
              <a:gd name="adj2" fmla="val 19504184"/>
            </a:avLst>
          </a:prstGeom>
          <a:ln w="19050">
            <a:solidFill>
              <a:srgbClr val="2DBC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7033934" flipV="1">
            <a:off x="4592250" y="842655"/>
            <a:ext cx="3687876" cy="3742090"/>
          </a:xfrm>
          <a:prstGeom prst="arc">
            <a:avLst>
              <a:gd name="adj1" fmla="val 18163223"/>
              <a:gd name="adj2" fmla="val 19504184"/>
            </a:avLst>
          </a:prstGeom>
          <a:ln w="19050">
            <a:solidFill>
              <a:srgbClr val="2DBC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1777356" flipV="1">
            <a:off x="4588234" y="850671"/>
            <a:ext cx="3687876" cy="3742090"/>
          </a:xfrm>
          <a:prstGeom prst="arc">
            <a:avLst>
              <a:gd name="adj1" fmla="val 18163223"/>
              <a:gd name="adj2" fmla="val 19504184"/>
            </a:avLst>
          </a:prstGeom>
          <a:ln w="19050">
            <a:solidFill>
              <a:srgbClr val="2DBC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rular1"/>
          <p:cNvPicPr>
            <a:picLocks noChangeAspect="1"/>
          </p:cNvPicPr>
          <p:nvPr/>
        </p:nvPicPr>
        <p:blipFill rotWithShape="1">
          <a:blip r:embed="rId5" cstate="print"/>
          <a:srcRect l="5127" t="41538" r="5521" b="42084"/>
          <a:stretch/>
        </p:blipFill>
        <p:spPr>
          <a:xfrm rot="1770194">
            <a:off x="3231245" y="3953470"/>
            <a:ext cx="5420623" cy="974188"/>
          </a:xfrm>
          <a:prstGeom prst="rect">
            <a:avLst/>
          </a:prstGeom>
        </p:spPr>
      </p:pic>
      <p:sp>
        <p:nvSpPr>
          <p:cNvPr id="80" name="Oval 79"/>
          <p:cNvSpPr/>
          <p:nvPr/>
        </p:nvSpPr>
        <p:spPr>
          <a:xfrm>
            <a:off x="6445154" y="4247655"/>
            <a:ext cx="27432" cy="274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 flipV="1">
            <a:off x="4862617" y="2746646"/>
            <a:ext cx="3106456" cy="3017520"/>
          </a:xfrm>
          <a:prstGeom prst="arc">
            <a:avLst>
              <a:gd name="adj1" fmla="val 16100961"/>
              <a:gd name="adj2" fmla="val 5419962"/>
            </a:avLst>
          </a:prstGeom>
          <a:ln w="1905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/>
          <p:cNvSpPr/>
          <p:nvPr/>
        </p:nvSpPr>
        <p:spPr>
          <a:xfrm flipH="1" flipV="1">
            <a:off x="4908687" y="2750196"/>
            <a:ext cx="3106456" cy="3017520"/>
          </a:xfrm>
          <a:prstGeom prst="arc">
            <a:avLst>
              <a:gd name="adj1" fmla="val 16100961"/>
              <a:gd name="adj2" fmla="val 5419962"/>
            </a:avLst>
          </a:prstGeom>
          <a:ln w="1905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5657748" y="2730440"/>
            <a:ext cx="2286000" cy="428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9" name="rular1"/>
          <p:cNvPicPr>
            <a:picLocks noChangeAspect="1"/>
          </p:cNvPicPr>
          <p:nvPr/>
        </p:nvPicPr>
        <p:blipFill rotWithShape="1">
          <a:blip r:embed="rId5" cstate="print"/>
          <a:srcRect l="5127" t="41538" r="5521" b="42084"/>
          <a:stretch/>
        </p:blipFill>
        <p:spPr>
          <a:xfrm>
            <a:off x="3429678" y="2662200"/>
            <a:ext cx="5420623" cy="974188"/>
          </a:xfrm>
          <a:prstGeom prst="rect">
            <a:avLst/>
          </a:prstGeom>
        </p:spPr>
      </p:pic>
      <p:pic>
        <p:nvPicPr>
          <p:cNvPr id="90" name="pencil2"/>
          <p:cNvPicPr>
            <a:picLocks noChangeAspect="1"/>
          </p:cNvPicPr>
          <p:nvPr/>
        </p:nvPicPr>
        <p:blipFill rotWithShape="1">
          <a:blip r:embed="rId3" cstate="print"/>
          <a:srcRect l="43538" r="41618"/>
          <a:stretch/>
        </p:blipFill>
        <p:spPr>
          <a:xfrm rot="12941870">
            <a:off x="6153239" y="402961"/>
            <a:ext cx="436227" cy="2784265"/>
          </a:xfrm>
          <a:prstGeom prst="rect">
            <a:avLst/>
          </a:prstGeom>
        </p:spPr>
      </p:pic>
      <p:pic>
        <p:nvPicPr>
          <p:cNvPr id="74" name="kawa 10" descr="C:\Documents and Settings\User\Desktop\Picture001 copy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" t="1338" r="-333" b="1615"/>
          <a:stretch/>
        </p:blipFill>
        <p:spPr bwMode="auto">
          <a:xfrm rot="21427910">
            <a:off x="3232556" y="2041896"/>
            <a:ext cx="3811161" cy="5942057"/>
          </a:xfrm>
          <a:prstGeom prst="rect">
            <a:avLst/>
          </a:prstGeom>
          <a:noFill/>
        </p:spPr>
      </p:pic>
      <p:pic>
        <p:nvPicPr>
          <p:cNvPr id="72" name="kawa 8" descr="C:\Documents and Settings\User\Desktop\Picture21.jpg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26" t="-539" r="-2469" b="-539"/>
          <a:stretch/>
        </p:blipFill>
        <p:spPr bwMode="auto">
          <a:xfrm rot="613901">
            <a:off x="5461211" y="-49556"/>
            <a:ext cx="1933256" cy="5537553"/>
          </a:xfrm>
          <a:prstGeom prst="rect">
            <a:avLst/>
          </a:prstGeom>
          <a:noFill/>
        </p:spPr>
      </p:pic>
      <p:pic>
        <p:nvPicPr>
          <p:cNvPr id="73" name="kawa9" descr="C:\Documents and Settings\User\Desktop\Picture21.jpg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26" t="-539" r="-2469" b="-539"/>
          <a:stretch/>
        </p:blipFill>
        <p:spPr bwMode="auto">
          <a:xfrm rot="17740475" flipH="1">
            <a:off x="5531889" y="-621112"/>
            <a:ext cx="3059827" cy="6680665"/>
          </a:xfrm>
          <a:prstGeom prst="rect">
            <a:avLst/>
          </a:prstGeom>
          <a:noFill/>
        </p:spPr>
      </p:pic>
      <p:pic>
        <p:nvPicPr>
          <p:cNvPr id="77" name="pencil2"/>
          <p:cNvPicPr>
            <a:picLocks noChangeAspect="1"/>
          </p:cNvPicPr>
          <p:nvPr/>
        </p:nvPicPr>
        <p:blipFill rotWithShape="1">
          <a:blip r:embed="rId3" cstate="print"/>
          <a:srcRect l="43538" r="41618"/>
          <a:stretch/>
        </p:blipFill>
        <p:spPr>
          <a:xfrm rot="15060649">
            <a:off x="5371955" y="1337256"/>
            <a:ext cx="336159" cy="2784265"/>
          </a:xfrm>
          <a:prstGeom prst="rect">
            <a:avLst/>
          </a:prstGeom>
        </p:spPr>
      </p:pic>
      <p:pic>
        <p:nvPicPr>
          <p:cNvPr id="82" name="kawa 11" descr="C:\Documents and Settings\User\Desktop\Picture001 copy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" t="1338" r="-333" b="1615"/>
          <a:stretch/>
        </p:blipFill>
        <p:spPr bwMode="auto">
          <a:xfrm rot="5243889" flipH="1">
            <a:off x="4883272" y="1295360"/>
            <a:ext cx="3116535" cy="5942057"/>
          </a:xfrm>
          <a:prstGeom prst="rect">
            <a:avLst/>
          </a:prstGeom>
          <a:noFill/>
        </p:spPr>
      </p:pic>
      <p:pic>
        <p:nvPicPr>
          <p:cNvPr id="81" name="rular1"/>
          <p:cNvPicPr>
            <a:picLocks noChangeAspect="1"/>
          </p:cNvPicPr>
          <p:nvPr/>
        </p:nvPicPr>
        <p:blipFill rotWithShape="1">
          <a:blip r:embed="rId5" cstate="print"/>
          <a:srcRect l="5127" t="41538" r="5521" b="42084"/>
          <a:stretch/>
        </p:blipFill>
        <p:spPr>
          <a:xfrm rot="5340000">
            <a:off x="3328674" y="3387852"/>
            <a:ext cx="5420623" cy="974188"/>
          </a:xfrm>
          <a:prstGeom prst="rect">
            <a:avLst/>
          </a:prstGeom>
        </p:spPr>
      </p:pic>
      <p:pic>
        <p:nvPicPr>
          <p:cNvPr id="92" name="rular1"/>
          <p:cNvPicPr>
            <a:picLocks noChangeAspect="1"/>
          </p:cNvPicPr>
          <p:nvPr/>
        </p:nvPicPr>
        <p:blipFill rotWithShape="1">
          <a:blip r:embed="rId5" cstate="print"/>
          <a:srcRect l="5128" t="41538" r="33332" b="42084"/>
          <a:stretch/>
        </p:blipFill>
        <p:spPr>
          <a:xfrm rot="338553">
            <a:off x="2886409" y="5560515"/>
            <a:ext cx="4752940" cy="974081"/>
          </a:xfrm>
          <a:prstGeom prst="rect">
            <a:avLst/>
          </a:prstGeom>
        </p:spPr>
      </p:pic>
      <p:sp>
        <p:nvSpPr>
          <p:cNvPr id="94" name="Arc 93"/>
          <p:cNvSpPr/>
          <p:nvPr/>
        </p:nvSpPr>
        <p:spPr>
          <a:xfrm rot="2721449">
            <a:off x="6476261" y="2090303"/>
            <a:ext cx="1273867" cy="1273867"/>
          </a:xfrm>
          <a:prstGeom prst="arc">
            <a:avLst>
              <a:gd name="adj1" fmla="val 18251076"/>
              <a:gd name="adj2" fmla="val 19606020"/>
            </a:avLst>
          </a:prstGeom>
          <a:ln w="19050">
            <a:solidFill>
              <a:srgbClr val="000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kawa 12" descr="C:\Documents and Settings\User\Desktop\Picture001 copy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" t="1338" r="-333" b="1615"/>
          <a:stretch/>
        </p:blipFill>
        <p:spPr bwMode="auto">
          <a:xfrm rot="490680">
            <a:off x="1813178" y="2437340"/>
            <a:ext cx="2690183" cy="5942057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7673107" y="233695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kern="0" smtClean="0">
                <a:solidFill>
                  <a:prstClr val="black"/>
                </a:solidFill>
              </a:rPr>
              <a:t>P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pic>
        <p:nvPicPr>
          <p:cNvPr id="96" name="kawa 13" descr="C:\Documents and Settings\User\Desktop\Picture001 copy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0" t="1338" r="-333" b="1615"/>
          <a:stretch/>
        </p:blipFill>
        <p:spPr bwMode="auto">
          <a:xfrm flipH="1">
            <a:off x="6396705" y="-243803"/>
            <a:ext cx="2690183" cy="5942057"/>
          </a:xfrm>
          <a:prstGeom prst="rect">
            <a:avLst/>
          </a:prstGeom>
          <a:noFill/>
        </p:spPr>
      </p:pic>
      <p:sp>
        <p:nvSpPr>
          <p:cNvPr id="97" name="Arc 96"/>
          <p:cNvSpPr/>
          <p:nvPr/>
        </p:nvSpPr>
        <p:spPr>
          <a:xfrm rot="7751203">
            <a:off x="7243321" y="2750773"/>
            <a:ext cx="1273867" cy="1273867"/>
          </a:xfrm>
          <a:prstGeom prst="arc">
            <a:avLst>
              <a:gd name="adj1" fmla="val 17988268"/>
              <a:gd name="adj2" fmla="val 19620605"/>
            </a:avLst>
          </a:prstGeom>
          <a:ln w="19050">
            <a:solidFill>
              <a:srgbClr val="0000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rular1"/>
          <p:cNvPicPr>
            <a:picLocks noChangeAspect="1"/>
          </p:cNvPicPr>
          <p:nvPr/>
        </p:nvPicPr>
        <p:blipFill rotWithShape="1">
          <a:blip r:embed="rId5" cstate="print"/>
          <a:srcRect l="5127" t="41538" r="5521" b="42084"/>
          <a:stretch/>
        </p:blipFill>
        <p:spPr>
          <a:xfrm rot="4824696">
            <a:off x="4605703" y="2719314"/>
            <a:ext cx="5593030" cy="974081"/>
          </a:xfrm>
          <a:prstGeom prst="rect">
            <a:avLst/>
          </a:prstGeom>
        </p:spPr>
      </p:pic>
      <p:cxnSp>
        <p:nvCxnSpPr>
          <p:cNvPr id="101" name="Straight Connector 100"/>
          <p:cNvCxnSpPr/>
          <p:nvPr/>
        </p:nvCxnSpPr>
        <p:spPr>
          <a:xfrm flipH="1" flipV="1">
            <a:off x="7749332" y="2726891"/>
            <a:ext cx="309488" cy="191907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2" name="Q"/>
          <p:cNvSpPr txBox="1"/>
          <p:nvPr/>
        </p:nvSpPr>
        <p:spPr>
          <a:xfrm>
            <a:off x="7911769" y="3874946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kern="0" smtClean="0">
                <a:solidFill>
                  <a:prstClr val="black"/>
                </a:solidFill>
              </a:rPr>
              <a:t>Q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cxnSp>
        <p:nvCxnSpPr>
          <p:cNvPr id="4" name="dot line 2"/>
          <p:cNvCxnSpPr/>
          <p:nvPr/>
        </p:nvCxnSpPr>
        <p:spPr>
          <a:xfrm>
            <a:off x="6445237" y="2738982"/>
            <a:ext cx="1520127" cy="1272652"/>
          </a:xfrm>
          <a:prstGeom prst="line">
            <a:avLst/>
          </a:prstGeom>
          <a:ln w="19050">
            <a:solidFill>
              <a:srgbClr val="DA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dot line 1"/>
          <p:cNvCxnSpPr/>
          <p:nvPr/>
        </p:nvCxnSpPr>
        <p:spPr>
          <a:xfrm flipV="1">
            <a:off x="5115100" y="4019298"/>
            <a:ext cx="2853973" cy="991747"/>
          </a:xfrm>
          <a:prstGeom prst="line">
            <a:avLst/>
          </a:prstGeom>
          <a:ln w="19050">
            <a:solidFill>
              <a:srgbClr val="DA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e 2"/>
          <p:cNvSpPr/>
          <p:nvPr/>
        </p:nvSpPr>
        <p:spPr>
          <a:xfrm>
            <a:off x="7358394" y="3436430"/>
            <a:ext cx="1122226" cy="1122226"/>
          </a:xfrm>
          <a:prstGeom prst="pie">
            <a:avLst>
              <a:gd name="adj1" fmla="val 9596700"/>
              <a:gd name="adj2" fmla="val 13242324"/>
            </a:avLst>
          </a:prstGeom>
          <a:solidFill>
            <a:srgbClr val="FF2121"/>
          </a:solidFill>
          <a:ln>
            <a:solidFill>
              <a:srgbClr val="FF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60"/>
              <p:cNvSpPr txBox="1"/>
              <p:nvPr/>
            </p:nvSpPr>
            <p:spPr>
              <a:xfrm>
                <a:off x="5796198" y="2721716"/>
                <a:ext cx="673005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000" b="1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98" y="2721716"/>
                <a:ext cx="673005" cy="4070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Pie 1"/>
          <p:cNvSpPr/>
          <p:nvPr/>
        </p:nvSpPr>
        <p:spPr>
          <a:xfrm>
            <a:off x="7360824" y="3440092"/>
            <a:ext cx="1122226" cy="1122226"/>
          </a:xfrm>
          <a:prstGeom prst="pie">
            <a:avLst>
              <a:gd name="adj1" fmla="val 9596700"/>
              <a:gd name="adj2" fmla="val 13242324"/>
            </a:avLst>
          </a:prstGeom>
          <a:solidFill>
            <a:srgbClr val="FF2121"/>
          </a:solidFill>
          <a:ln>
            <a:solidFill>
              <a:srgbClr val="FF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246931" y="3788107"/>
                <a:ext cx="673005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000" b="1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931" y="3788107"/>
                <a:ext cx="673005" cy="407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pencil2"/>
          <p:cNvPicPr>
            <a:picLocks noChangeAspect="1"/>
          </p:cNvPicPr>
          <p:nvPr/>
        </p:nvPicPr>
        <p:blipFill rotWithShape="1">
          <a:blip r:embed="rId3" cstate="print"/>
          <a:srcRect l="43538" r="41618"/>
          <a:stretch/>
        </p:blipFill>
        <p:spPr>
          <a:xfrm rot="19485698">
            <a:off x="8258820" y="2346675"/>
            <a:ext cx="326130" cy="2784265"/>
          </a:xfrm>
          <a:prstGeom prst="rect">
            <a:avLst/>
          </a:prstGeom>
        </p:spPr>
      </p:pic>
      <p:pic>
        <p:nvPicPr>
          <p:cNvPr id="105" name="pencil2"/>
          <p:cNvPicPr>
            <a:picLocks noChangeAspect="1"/>
          </p:cNvPicPr>
          <p:nvPr/>
        </p:nvPicPr>
        <p:blipFill rotWithShape="1">
          <a:blip r:embed="rId3" cstate="print"/>
          <a:srcRect l="43538" r="41618"/>
          <a:stretch/>
        </p:blipFill>
        <p:spPr>
          <a:xfrm rot="19485698">
            <a:off x="6943543" y="2054280"/>
            <a:ext cx="326130" cy="2784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1"/>
              <p:cNvSpPr/>
              <p:nvPr/>
            </p:nvSpPr>
            <p:spPr>
              <a:xfrm>
                <a:off x="3213609" y="420049"/>
                <a:ext cx="5392867" cy="89441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indent="-2857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i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AB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=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6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cm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සහ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𝑩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𝑨</m:t>
                        </m:r>
                      </m:e>
                    </m:acc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𝑫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=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6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0</a:t>
                </a:r>
                <a:r>
                  <a:rPr lang="en-US" sz="2400" b="1" baseline="3000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0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ද වනසේ 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</a:t>
                </a:r>
              </a:p>
              <a:p>
                <a:pPr indent="-2857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     ABCD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රොම්බසය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න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ිර්මාණය කරන්න. </a:t>
                </a:r>
                <a:endParaRPr lang="en-US" sz="2400"/>
              </a:p>
            </p:txBody>
          </p:sp>
        </mc:Choice>
        <mc:Fallback xmlns="">
          <p:sp>
            <p:nvSpPr>
              <p:cNvPr id="84" name="text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09" y="420049"/>
                <a:ext cx="5392867" cy="894412"/>
              </a:xfrm>
              <a:prstGeom prst="rect">
                <a:avLst/>
              </a:prstGeom>
              <a:blipFill>
                <a:blip r:embed="rId16"/>
                <a:stretch>
                  <a:fillRect l="-338" t="-2685" b="-1140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2"/>
          <p:cNvSpPr/>
          <p:nvPr/>
        </p:nvSpPr>
        <p:spPr>
          <a:xfrm>
            <a:off x="4339303" y="322499"/>
            <a:ext cx="4446992" cy="12778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  <a:spcAft>
                <a:spcPts val="0"/>
              </a:spcAft>
              <a:tabLst>
                <a:tab pos="285750" algn="l"/>
                <a:tab pos="457200" algn="l"/>
              </a:tabLst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ii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	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DC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පාදය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C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හිදී ස්පර්ශ කරමින්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B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</a:p>
          <a:p>
            <a:pPr indent="-285750">
              <a:lnSpc>
                <a:spcPct val="107000"/>
              </a:lnSpc>
              <a:spcAft>
                <a:spcPts val="0"/>
              </a:spcAft>
              <a:tabLst>
                <a:tab pos="285750" algn="l"/>
                <a:tab pos="457200" algn="l"/>
              </a:tabLs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හරහ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ා යන වෘත්තය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න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ිර්මාණය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indent="-285750">
              <a:lnSpc>
                <a:spcPct val="107000"/>
              </a:lnSpc>
              <a:spcAft>
                <a:spcPts val="0"/>
              </a:spcAft>
              <a:tabLst>
                <a:tab pos="285750" algn="l"/>
                <a:tab pos="457200" algn="l"/>
              </a:tabLs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කරන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්න.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108" name="text3"/>
          <p:cNvSpPr/>
          <p:nvPr/>
        </p:nvSpPr>
        <p:spPr>
          <a:xfrm>
            <a:off x="409409" y="353966"/>
            <a:ext cx="8068796" cy="13437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090613" indent="-911225">
              <a:lnSpc>
                <a:spcPct val="107000"/>
              </a:lnSpc>
              <a:spcAft>
                <a:spcPts val="0"/>
              </a:spcAft>
              <a:tabLst>
                <a:tab pos="285750" algn="l"/>
                <a:tab pos="339725" algn="l"/>
              </a:tabLst>
            </a:pPr>
            <a:r>
              <a:rPr lang="si-LK" sz="28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iii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20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	</a:t>
            </a:r>
            <a:r>
              <a:rPr lang="en-US" sz="20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CP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= 3cm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වන පරිදි දික්කළ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DC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මත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P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ලක්ෂ්‍යය ලකුණු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-285750">
              <a:lnSpc>
                <a:spcPct val="107000"/>
              </a:lnSpc>
              <a:spcAft>
                <a:spcPts val="0"/>
              </a:spcAft>
              <a:tabLst>
                <a:tab pos="285750" algn="l"/>
                <a:tab pos="457200" algn="l"/>
              </a:tabLs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කර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P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හි සිට වෘත්තයට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ඇඳිය හැකි අනෙක් ස්පර්ශකය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indent="-285750">
              <a:lnSpc>
                <a:spcPct val="107000"/>
              </a:lnSpc>
              <a:spcAft>
                <a:spcPts val="0"/>
              </a:spcAft>
              <a:tabLst>
                <a:tab pos="285750" algn="l"/>
                <a:tab pos="457200" algn="l"/>
              </a:tabLs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නිර්මාණය කර,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ස්පර්ශ ලක්ෂ්‍යය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Q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ලෙස නම් කරන්න.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4"/>
              <p:cNvSpPr/>
              <p:nvPr/>
            </p:nvSpPr>
            <p:spPr>
              <a:xfrm>
                <a:off x="3418943" y="480430"/>
                <a:ext cx="5479398" cy="500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85750">
                  <a:lnSpc>
                    <a:spcPct val="107000"/>
                  </a:lnSpc>
                  <a:spcAft>
                    <a:spcPts val="0"/>
                  </a:spcAft>
                  <a:tabLst>
                    <a:tab pos="285750" algn="l"/>
                    <a:tab pos="457200" algn="l"/>
                    <a:tab pos="1280160" algn="l"/>
                  </a:tabLst>
                </a:pP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	(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iv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       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𝑪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𝑸</m:t>
                        </m:r>
                      </m:e>
                    </m:acc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𝑩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=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6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0</a:t>
                </a:r>
                <a:r>
                  <a:rPr lang="en-US" sz="2400" b="1" baseline="3000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0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වීමට හේතු දක්වන්න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b="1">
                  <a:solidFill>
                    <a:srgbClr val="000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9" name="text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43" y="480430"/>
                <a:ext cx="5479398" cy="500715"/>
              </a:xfrm>
              <a:prstGeom prst="rect">
                <a:avLst/>
              </a:prstGeom>
              <a:blipFill>
                <a:blip r:embed="rId17"/>
                <a:stretch>
                  <a:fillRect t="-6098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1" y="330525"/>
            <a:ext cx="567697" cy="54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9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34288 -0.28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53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026 0.0180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90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-5400000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8004 0.000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2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-1980000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18299 0.43172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420000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14254 -0.3342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1671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1 -0.33009 L 0.28577 0.00208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659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1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209 L 0.28837 0.0007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-69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6 L -0.15122 0.34791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17361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261 -0.00116 " pathEditMode="relative" rAng="0" ptsTypes="AA">
                                      <p:cBhvr>
                                        <p:cTn id="3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69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780000">
                                      <p:cBhvr>
                                        <p:cTn id="33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13871 0.00162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69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480000">
                                      <p:cBhvr>
                                        <p:cTn id="36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7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00"/>
                            </p:stCondLst>
                            <p:childTnLst>
                              <p:par>
                                <p:cTn id="3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08 L 0.00521 0.43935 " pathEditMode="relative" rAng="0" ptsTypes="AA">
                                      <p:cBhvr>
                                        <p:cTn id="40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">
                                      <p:cBhvr>
                                        <p:cTn id="4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14166 -0.33079 " pathEditMode="relative" rAng="0" ptsTypes="AA">
                                      <p:cBhvr>
                                        <p:cTn id="44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44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45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000"/>
                            </p:stCondLst>
                            <p:childTnLst>
                              <p:par>
                                <p:cTn id="46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208 L 0.29723 0.22777 " pathEditMode="relative" rAng="0" ptsTypes="AA">
                                      <p:cBhvr>
                                        <p:cTn id="48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11273"/>
                                    </p:animMotion>
                                  </p:childTnLst>
                                </p:cTn>
                              </p:par>
                              <p:par>
                                <p:cTn id="4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000"/>
                            </p:stCondLst>
                            <p:childTnLst>
                              <p:par>
                                <p:cTn id="4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1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000"/>
                            </p:stCondLst>
                            <p:childTnLst>
                              <p:par>
                                <p:cTn id="5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0"/>
                            </p:stCondLst>
                            <p:childTnLst>
                              <p:par>
                                <p:cTn id="5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35886 -0.39028 " pathEditMode="relative" rAng="0" ptsTypes="AA">
                                      <p:cBhvr>
                                        <p:cTn id="56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-19514"/>
                                    </p:animMotion>
                                  </p:childTnLst>
                                </p:cTn>
                              </p:par>
                              <p:par>
                                <p:cTn id="570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5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5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420000">
                                      <p:cBhvr>
                                        <p:cTn id="60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000"/>
                            </p:stCondLst>
                            <p:childTnLst>
                              <p:par>
                                <p:cTn id="6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60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000"/>
                            </p:stCondLst>
                            <p:childTnLst>
                              <p:par>
                                <p:cTn id="6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2000"/>
                            </p:stCondLst>
                            <p:childTnLst>
                              <p:par>
                                <p:cTn id="62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03159 0.27477 " pathEditMode="relative" rAng="0" ptsTypes="AA">
                                      <p:cBhvr>
                                        <p:cTn id="6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13727"/>
                                    </p:animMotion>
                                  </p:childTnLst>
                                </p:cTn>
                              </p:par>
                              <p:par>
                                <p:cTn id="6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3000"/>
                            </p:stCondLst>
                            <p:childTnLst>
                              <p:par>
                                <p:cTn id="6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1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1" dur="11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1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4100"/>
                            </p:stCondLst>
                            <p:childTnLst>
                              <p:par>
                                <p:cTn id="6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5100"/>
                            </p:stCondLst>
                            <p:childTnLst>
                              <p:par>
                                <p:cTn id="6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16441 -0.15301 " pathEditMode="relative" rAng="0" ptsTypes="AA">
                                      <p:cBhvr>
                                        <p:cTn id="6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7662"/>
                                    </p:animMotion>
                                  </p:childTnLst>
                                </p:cTn>
                              </p:par>
                              <p:par>
                                <p:cTn id="67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60000">
                                      <p:cBhvr>
                                        <p:cTn id="6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000"/>
                            </p:stCondLst>
                            <p:childTnLst>
                              <p:par>
                                <p:cTn id="6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36441 0.25671 " pathEditMode="relative" rAng="0" ptsTypes="AA">
                                      <p:cBhvr>
                                        <p:cTn id="68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12824"/>
                                    </p:animMotion>
                                  </p:childTnLst>
                                </p:cTn>
                              </p:par>
                              <p:par>
                                <p:cTn id="68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740000">
                                      <p:cBhvr>
                                        <p:cTn id="68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500"/>
                            </p:stCondLst>
                            <p:childTnLst>
                              <p:par>
                                <p:cTn id="7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1" grpId="2" animBg="1"/>
      <p:bldP spid="16" grpId="0" animBg="1"/>
      <p:bldP spid="8" grpId="0"/>
      <p:bldP spid="13" grpId="0"/>
      <p:bldP spid="18" grpId="0" animBg="1"/>
      <p:bldP spid="22" grpId="0" animBg="1"/>
      <p:bldP spid="23" grpId="0" animBg="1"/>
      <p:bldP spid="25" grpId="0" animBg="1"/>
      <p:bldP spid="33" grpId="0"/>
      <p:bldP spid="34" grpId="0"/>
      <p:bldP spid="35" grpId="0"/>
      <p:bldP spid="67" grpId="0" animBg="1"/>
      <p:bldP spid="67" grpId="1" animBg="1"/>
      <p:bldP spid="69" grpId="0" animBg="1"/>
      <p:bldP spid="69" grpId="1" animBg="1"/>
      <p:bldP spid="45" grpId="0" animBg="1"/>
      <p:bldP spid="46" grpId="0" animBg="1"/>
      <p:bldP spid="47" grpId="0" animBg="1"/>
      <p:bldP spid="48" grpId="0" animBg="1"/>
      <p:bldP spid="55" grpId="0" animBg="1"/>
      <p:bldP spid="71" grpId="0" animBg="1"/>
      <p:bldP spid="78" grpId="0" animBg="1"/>
      <p:bldP spid="79" grpId="0" animBg="1"/>
      <p:bldP spid="80" grpId="0" animBg="1"/>
      <p:bldP spid="85" grpId="0" animBg="1"/>
      <p:bldP spid="86" grpId="0" animBg="1"/>
      <p:bldP spid="94" grpId="0" animBg="1"/>
      <p:bldP spid="95" grpId="0"/>
      <p:bldP spid="97" grpId="0" animBg="1"/>
      <p:bldP spid="102" grpId="0"/>
      <p:bldP spid="38" grpId="0" animBg="1"/>
      <p:bldP spid="38" grpId="1" animBg="1"/>
      <p:bldP spid="38" grpId="2" animBg="1"/>
      <p:bldP spid="91" grpId="0"/>
      <p:bldP spid="98" grpId="0" animBg="1"/>
      <p:bldP spid="103" grpId="0"/>
      <p:bldP spid="84" grpId="0" animBg="1"/>
      <p:bldP spid="84" grpId="1" animBg="1"/>
      <p:bldP spid="106" grpId="0" animBg="1"/>
      <p:bldP spid="106" grpId="1" animBg="1"/>
      <p:bldP spid="108" grpId="0" animBg="1"/>
      <p:bldP spid="108" grpId="1" animBg="1"/>
      <p:bldP spid="109" grpId="0"/>
      <p:bldP spid="109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8" y="355862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7297" y="355862"/>
            <a:ext cx="7694755" cy="2883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  <a:spcAft>
                <a:spcPts val="0"/>
              </a:spcAft>
            </a:pP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රූපයේ දැක්වෙන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ABCD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සමචතුරස්‍රයේ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AD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පාදයේ මධ්‍ය ලක්ෂ්‍යය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X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වේ.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CX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ට ලම්බව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B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හි සිට ඇඳි රේඛාව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DC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පාදයට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Y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හිදී හමුවේ. </a:t>
            </a:r>
            <a:endParaRPr lang="en-US" sz="2000" b="1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indent="-285750">
              <a:lnSpc>
                <a:spcPct val="107000"/>
              </a:lnSpc>
              <a:spcAft>
                <a:spcPts val="0"/>
              </a:spcAf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ම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ෙම රූපය උත්තර පත්‍රයේ පිටපත් කරගන්න.</a:t>
            </a:r>
            <a:r>
              <a:rPr lang="si-LK" sz="20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b="1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190500">
              <a:lnSpc>
                <a:spcPct val="200000"/>
              </a:lnSpc>
              <a:spcAft>
                <a:spcPts val="800"/>
              </a:spcAft>
            </a:pP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	Y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යනු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DC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හි මධ්‍ය ලක්ෂ්‍යය බව පෙන්වන්න. </a:t>
            </a:r>
            <a:endParaRPr lang="en-US" sz="2000" b="1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endParaRPr lang="en-US" sz="2400" b="1">
              <a:solidFill>
                <a:srgbClr val="0000C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88" y="3239472"/>
            <a:ext cx="3353604" cy="3019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93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8" y="355862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8862" y="371936"/>
            <a:ext cx="732604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ABCD</a:t>
            </a:r>
            <a:r>
              <a:rPr lang="si-LK" sz="2400" b="1" smtClean="0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සමචතුරස්‍රයේ </a:t>
            </a:r>
            <a:r>
              <a:rPr lang="en-US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AD </a:t>
            </a:r>
            <a:r>
              <a:rPr lang="si-LK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පාදයේ මධ්‍ය ලක්ෂ්‍යය </a:t>
            </a:r>
            <a:r>
              <a:rPr lang="en-US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X </a:t>
            </a:r>
            <a:r>
              <a:rPr lang="si-LK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වේ. </a:t>
            </a:r>
            <a:endParaRPr lang="en-US" sz="2400" b="1" smtClean="0">
              <a:solidFill>
                <a:srgbClr val="00009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85750">
              <a:lnSpc>
                <a:spcPct val="107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CX </a:t>
            </a:r>
            <a:r>
              <a:rPr lang="si-LK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ට ලම්බව</a:t>
            </a:r>
            <a:r>
              <a:rPr lang="en-US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B</a:t>
            </a:r>
            <a:r>
              <a:rPr lang="si-LK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හි සිට ඇඳි රේඛාව </a:t>
            </a:r>
            <a:r>
              <a:rPr lang="en-US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DC </a:t>
            </a:r>
            <a:r>
              <a:rPr lang="si-LK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පාදයට</a:t>
            </a:r>
            <a:r>
              <a:rPr lang="en-US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Y</a:t>
            </a:r>
            <a:r>
              <a:rPr lang="si-LK" sz="24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හිදී හමුවේ. </a:t>
            </a:r>
            <a:endParaRPr lang="en-US" sz="2400" b="1">
              <a:solidFill>
                <a:srgbClr val="00009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71965" y="5343884"/>
                <a:ext cx="3489930" cy="645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24841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65" y="5343884"/>
                <a:ext cx="3489930" cy="645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551" y="1593244"/>
            <a:ext cx="3308758" cy="35353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82529" y="2659792"/>
            <a:ext cx="185152" cy="71612"/>
            <a:chOff x="3309660" y="2971411"/>
            <a:chExt cx="185152" cy="71612"/>
          </a:xfrm>
        </p:grpSpPr>
        <p:cxnSp>
          <p:nvCxnSpPr>
            <p:cNvPr id="14" name="Straight Connector 13"/>
            <p:cNvCxnSpPr/>
            <p:nvPr/>
          </p:nvCxnSpPr>
          <p:spPr>
            <a:xfrm rot="420000" flipH="1">
              <a:off x="3309660" y="2971411"/>
              <a:ext cx="182880" cy="147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420000" flipH="1">
              <a:off x="3311932" y="3028275"/>
              <a:ext cx="182880" cy="147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984389" y="3956117"/>
            <a:ext cx="185152" cy="71612"/>
            <a:chOff x="3309660" y="2971411"/>
            <a:chExt cx="185152" cy="71612"/>
          </a:xfrm>
        </p:grpSpPr>
        <p:cxnSp>
          <p:nvCxnSpPr>
            <p:cNvPr id="33" name="Straight Connector 32"/>
            <p:cNvCxnSpPr/>
            <p:nvPr/>
          </p:nvCxnSpPr>
          <p:spPr>
            <a:xfrm rot="420000" flipH="1">
              <a:off x="3309660" y="2971411"/>
              <a:ext cx="182880" cy="147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420000" flipH="1">
              <a:off x="3311932" y="3028275"/>
              <a:ext cx="182880" cy="147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24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/>
        </p:nvSpPr>
        <p:spPr>
          <a:xfrm>
            <a:off x="5929157" y="1957660"/>
            <a:ext cx="2226015" cy="1079450"/>
          </a:xfrm>
          <a:prstGeom prst="rtTriangle">
            <a:avLst/>
          </a:prstGeom>
          <a:solidFill>
            <a:srgbClr val="FFFF6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7779" y="2181243"/>
                <a:ext cx="22836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smtClean="0"/>
                  <a:t> DXC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b="1"/>
                  <a:t> </a:t>
                </a:r>
                <a:r>
                  <a:rPr lang="si-LK" sz="2400" b="1"/>
                  <a:t>න්, </a:t>
                </a:r>
                <a:r>
                  <a:rPr lang="en-US" sz="2400" b="1"/>
                  <a:t>  </a:t>
                </a:r>
                <a:endParaRPr lang="en-US" sz="2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779" y="2181243"/>
                <a:ext cx="2283612" cy="461665"/>
              </a:xfrm>
              <a:prstGeom prst="rect">
                <a:avLst/>
              </a:prstGeom>
              <a:blipFill>
                <a:blip r:embed="rId2"/>
                <a:stretch>
                  <a:fillRect l="-10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3583" y="3403128"/>
                <a:ext cx="1537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RYC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b="1"/>
                  <a:t> </a:t>
                </a:r>
                <a:r>
                  <a:rPr lang="si-LK" sz="2400" b="1"/>
                  <a:t>න්</a:t>
                </a:r>
                <a:r>
                  <a:rPr lang="en-US" sz="2400" b="1"/>
                  <a:t>,   </a:t>
                </a:r>
                <a:endParaRPr lang="en-US" sz="24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83" y="3403128"/>
                <a:ext cx="1537472" cy="461665"/>
              </a:xfrm>
              <a:prstGeom prst="rect">
                <a:avLst/>
              </a:prstGeom>
              <a:blipFill>
                <a:blip r:embed="rId3"/>
                <a:stretch>
                  <a:fillRect l="-6349" t="-10526" r="-51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65962" y="4631511"/>
                <a:ext cx="1888659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000" b="1"/>
                  <a:t>  </a:t>
                </a:r>
                <a:r>
                  <a:rPr lang="en-US" sz="2400" b="1"/>
                  <a:t>D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acc>
                  </m:oMath>
                </a14:m>
                <a:r>
                  <a:rPr lang="en-US" sz="2400" b="1"/>
                  <a:t>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R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/>
                  <a:t>C</a:t>
                </a:r>
                <a:endParaRPr lang="en-US" sz="24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962" y="4631511"/>
                <a:ext cx="1888659" cy="471539"/>
              </a:xfrm>
              <a:prstGeom prst="rect">
                <a:avLst/>
              </a:prstGeom>
              <a:blipFill>
                <a:blip r:embed="rId4"/>
                <a:stretch>
                  <a:fillRect t="-7792" r="-9355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67067" y="2512296"/>
                <a:ext cx="1031051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/>
                  <a:t>D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acc>
                  </m:oMath>
                </a14:m>
                <a:r>
                  <a:rPr lang="en-US" sz="2400" b="1" smtClean="0"/>
                  <a:t>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067" y="2512296"/>
                <a:ext cx="1031051" cy="471539"/>
              </a:xfrm>
              <a:prstGeom prst="rect">
                <a:avLst/>
              </a:prstGeom>
              <a:blipFill>
                <a:blip r:embed="rId5"/>
                <a:stretch>
                  <a:fillRect l="-8876" t="-7792" r="-414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2118" y="3807673"/>
                <a:ext cx="1075936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/>
                  <a:t>R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/>
                  <a:t>C</a:t>
                </a:r>
                <a:r>
                  <a:rPr lang="en-US" sz="2400" b="1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118" y="3807673"/>
                <a:ext cx="1075936" cy="471539"/>
              </a:xfrm>
              <a:prstGeom prst="rect">
                <a:avLst/>
              </a:prstGeom>
              <a:blipFill>
                <a:blip r:embed="rId6"/>
                <a:stretch>
                  <a:fillRect l="-9091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571785" y="438140"/>
            <a:ext cx="404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Y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යනු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DC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හි මධ්‍ය ලක්ෂ්‍යය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බව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පෙන්වන්න.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400" b="1">
              <a:solidFill>
                <a:srgbClr val="000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2128" y="410552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2400" b="1">
              <a:solidFill>
                <a:srgbClr val="000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35224" y="540483"/>
            <a:ext cx="2798471" cy="2909323"/>
            <a:chOff x="5201071" y="2504192"/>
            <a:chExt cx="2798471" cy="2909323"/>
          </a:xfrm>
        </p:grpSpPr>
        <p:grpSp>
          <p:nvGrpSpPr>
            <p:cNvPr id="19" name="Group 18"/>
            <p:cNvGrpSpPr/>
            <p:nvPr/>
          </p:nvGrpSpPr>
          <p:grpSpPr>
            <a:xfrm>
              <a:off x="5495925" y="2836883"/>
              <a:ext cx="2227333" cy="2172220"/>
              <a:chOff x="5495925" y="2836883"/>
              <a:chExt cx="2227333" cy="2172220"/>
            </a:xfrm>
          </p:grpSpPr>
          <p:sp>
            <p:nvSpPr>
              <p:cNvPr id="27" name="Half Frame 26"/>
              <p:cNvSpPr/>
              <p:nvPr/>
            </p:nvSpPr>
            <p:spPr>
              <a:xfrm rot="7020000">
                <a:off x="6843703" y="4494256"/>
                <a:ext cx="99060" cy="92075"/>
              </a:xfrm>
              <a:prstGeom prst="halfFrame">
                <a:avLst>
                  <a:gd name="adj1" fmla="val 0"/>
                  <a:gd name="adj2" fmla="val 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5495925" y="2836883"/>
                <a:ext cx="2227333" cy="2172220"/>
                <a:chOff x="0" y="15902"/>
                <a:chExt cx="2228256" cy="2173158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0" y="15902"/>
                  <a:ext cx="2226016" cy="217315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30" name="Straight Connector 29"/>
                <p:cNvCxnSpPr>
                  <a:stCxn id="29" idx="1"/>
                </p:cNvCxnSpPr>
                <p:nvPr/>
              </p:nvCxnSpPr>
              <p:spPr>
                <a:xfrm>
                  <a:off x="0" y="1102481"/>
                  <a:ext cx="2226016" cy="107145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2"/>
                </p:cNvCxnSpPr>
                <p:nvPr/>
              </p:nvCxnSpPr>
              <p:spPr>
                <a:xfrm flipV="1">
                  <a:off x="1113008" y="21035"/>
                  <a:ext cx="1115248" cy="21680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9"/>
            <p:cNvSpPr txBox="1"/>
            <p:nvPr/>
          </p:nvSpPr>
          <p:spPr>
            <a:xfrm rot="10800000" flipV="1">
              <a:off x="5233031" y="250419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0800000" flipV="1">
              <a:off x="7630311" y="2504192"/>
              <a:ext cx="331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0800000" flipV="1">
              <a:off x="5301556" y="499102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0800000" flipV="1">
              <a:off x="7618542" y="499689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0800000" flipV="1">
              <a:off x="6460049" y="504418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0800000" flipV="1">
              <a:off x="6615161" y="4212185"/>
              <a:ext cx="330168" cy="38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0800000" flipV="1">
              <a:off x="5201071" y="3714389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71686" y="2509662"/>
            <a:ext cx="135710" cy="63417"/>
            <a:chOff x="3309660" y="2971411"/>
            <a:chExt cx="185152" cy="71612"/>
          </a:xfrm>
        </p:grpSpPr>
        <p:cxnSp>
          <p:nvCxnSpPr>
            <p:cNvPr id="36" name="Straight Connector 35"/>
            <p:cNvCxnSpPr/>
            <p:nvPr/>
          </p:nvCxnSpPr>
          <p:spPr>
            <a:xfrm rot="420000" flipH="1">
              <a:off x="3309660" y="2971411"/>
              <a:ext cx="182880" cy="147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420000" flipH="1">
              <a:off x="3311932" y="3028275"/>
              <a:ext cx="182880" cy="147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864598" y="1322360"/>
            <a:ext cx="135710" cy="63417"/>
            <a:chOff x="3309660" y="2971411"/>
            <a:chExt cx="185152" cy="71612"/>
          </a:xfrm>
        </p:grpSpPr>
        <p:cxnSp>
          <p:nvCxnSpPr>
            <p:cNvPr id="39" name="Straight Connector 38"/>
            <p:cNvCxnSpPr/>
            <p:nvPr/>
          </p:nvCxnSpPr>
          <p:spPr>
            <a:xfrm rot="420000" flipH="1">
              <a:off x="3309660" y="2971411"/>
              <a:ext cx="182880" cy="147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420000" flipH="1">
              <a:off x="3311932" y="3028275"/>
              <a:ext cx="182880" cy="147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Half Frame 61"/>
          <p:cNvSpPr/>
          <p:nvPr/>
        </p:nvSpPr>
        <p:spPr>
          <a:xfrm rot="5400000">
            <a:off x="5934336" y="2931603"/>
            <a:ext cx="99060" cy="92075"/>
          </a:xfrm>
          <a:prstGeom prst="halfFrame">
            <a:avLst>
              <a:gd name="adj1" fmla="val 0"/>
              <a:gd name="adj2" fmla="val 0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3" name="Right Triangle 62"/>
          <p:cNvSpPr/>
          <p:nvPr/>
        </p:nvSpPr>
        <p:spPr>
          <a:xfrm rot="12312828" flipH="1">
            <a:off x="7119054" y="2796569"/>
            <a:ext cx="984152" cy="480627"/>
          </a:xfrm>
          <a:prstGeom prst="rtTriangle">
            <a:avLst/>
          </a:prstGeom>
          <a:solidFill>
            <a:srgbClr val="FFCD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alf Frame 60"/>
          <p:cNvSpPr/>
          <p:nvPr/>
        </p:nvSpPr>
        <p:spPr>
          <a:xfrm rot="10800000" flipH="1" flipV="1">
            <a:off x="8043867" y="2935615"/>
            <a:ext cx="99060" cy="92075"/>
          </a:xfrm>
          <a:prstGeom prst="halfFrame">
            <a:avLst>
              <a:gd name="adj1" fmla="val 0"/>
              <a:gd name="adj2" fmla="val 0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4" name="Arc 63"/>
          <p:cNvSpPr/>
          <p:nvPr/>
        </p:nvSpPr>
        <p:spPr>
          <a:xfrm rot="6532583">
            <a:off x="5618642" y="1637808"/>
            <a:ext cx="630471" cy="626749"/>
          </a:xfrm>
          <a:prstGeom prst="arc">
            <a:avLst>
              <a:gd name="adj1" fmla="val 16816055"/>
              <a:gd name="adj2" fmla="val 20400928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881475">
            <a:off x="6759835" y="2746448"/>
            <a:ext cx="597467" cy="593940"/>
          </a:xfrm>
          <a:prstGeom prst="arc">
            <a:avLst>
              <a:gd name="adj1" fmla="val 16816055"/>
              <a:gd name="adj2" fmla="val 20703698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574816" y="2751796"/>
                <a:ext cx="2498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816" y="2751796"/>
                <a:ext cx="249829" cy="307777"/>
              </a:xfrm>
              <a:prstGeom prst="rect">
                <a:avLst/>
              </a:prstGeom>
              <a:blipFill>
                <a:blip r:embed="rId7"/>
                <a:stretch>
                  <a:fillRect l="-7317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0888" y="1409430"/>
                <a:ext cx="1437638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𝐃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88" y="1409430"/>
                <a:ext cx="1437638" cy="473976"/>
              </a:xfrm>
              <a:prstGeom prst="rect">
                <a:avLst/>
              </a:prstGeom>
              <a:blipFill>
                <a:blip r:embed="rId8"/>
                <a:stretch>
                  <a:fillRect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8" y="355862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56369" y="2533706"/>
                <a:ext cx="132433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69" y="2533706"/>
                <a:ext cx="1324337" cy="47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930145" y="3798275"/>
                <a:ext cx="132433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145" y="3798275"/>
                <a:ext cx="1324337" cy="47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1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" grpId="0"/>
      <p:bldP spid="4" grpId="0"/>
      <p:bldP spid="5" grpId="0"/>
      <p:bldP spid="7" grpId="0"/>
      <p:bldP spid="8" grpId="0"/>
      <p:bldP spid="63" grpId="0" animBg="1"/>
      <p:bldP spid="64" grpId="0" animBg="1"/>
      <p:bldP spid="65" grpId="0" animBg="1"/>
      <p:bldP spid="66" grpId="0"/>
      <p:bldP spid="2" grpId="0"/>
      <p:bldP spid="6" grpId="0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9254979"/>
                  </p:ext>
                </p:extLst>
              </p:nvPr>
            </p:nvGraphicFramePr>
            <p:xfrm>
              <a:off x="1176911" y="5175819"/>
              <a:ext cx="2791742" cy="5476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91742">
                      <a:extLst>
                        <a:ext uri="{9D8B030D-6E8A-4147-A177-3AD203B41FA5}">
                          <a16:colId xmlns:a16="http://schemas.microsoft.com/office/drawing/2014/main" val="929388987"/>
                        </a:ext>
                      </a:extLst>
                    </a:gridCol>
                  </a:tblGrid>
                  <a:tr h="40237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12484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∴     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𝑫𝒀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𝒀𝑪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24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16689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9254979"/>
                  </p:ext>
                </p:extLst>
              </p:nvPr>
            </p:nvGraphicFramePr>
            <p:xfrm>
              <a:off x="1176911" y="5175819"/>
              <a:ext cx="2791742" cy="5476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91742">
                      <a:extLst>
                        <a:ext uri="{9D8B030D-6E8A-4147-A177-3AD203B41FA5}">
                          <a16:colId xmlns:a16="http://schemas.microsoft.com/office/drawing/2014/main" val="929388987"/>
                        </a:ext>
                      </a:extLst>
                    </a:gridCol>
                  </a:tblGrid>
                  <a:tr h="5476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218" t="-1111" r="-43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166895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9" name="Group 38"/>
          <p:cNvGrpSpPr/>
          <p:nvPr/>
        </p:nvGrpSpPr>
        <p:grpSpPr>
          <a:xfrm>
            <a:off x="5736621" y="416634"/>
            <a:ext cx="2835884" cy="2831831"/>
            <a:chOff x="5736621" y="629698"/>
            <a:chExt cx="2835884" cy="2831831"/>
          </a:xfrm>
        </p:grpSpPr>
        <p:sp>
          <p:nvSpPr>
            <p:cNvPr id="3" name="Right Triangle 2"/>
            <p:cNvSpPr/>
            <p:nvPr/>
          </p:nvSpPr>
          <p:spPr>
            <a:xfrm>
              <a:off x="6045275" y="2043616"/>
              <a:ext cx="2219477" cy="1081170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760429" y="629698"/>
              <a:ext cx="2812076" cy="2831831"/>
              <a:chOff x="5210158" y="2521099"/>
              <a:chExt cx="2812076" cy="2831831"/>
            </a:xfrm>
          </p:grpSpPr>
          <p:sp>
            <p:nvSpPr>
              <p:cNvPr id="14" name="Half Frame 13"/>
              <p:cNvSpPr/>
              <p:nvPr/>
            </p:nvSpPr>
            <p:spPr>
              <a:xfrm rot="7020000">
                <a:off x="6834178" y="4513306"/>
                <a:ext cx="99060" cy="92075"/>
              </a:xfrm>
              <a:prstGeom prst="halfFrame">
                <a:avLst>
                  <a:gd name="adj1" fmla="val 0"/>
                  <a:gd name="adj2" fmla="val 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0800000" flipV="1">
                <a:off x="5246736" y="254177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0800000" flipV="1">
                <a:off x="7659244" y="2521099"/>
                <a:ext cx="362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B</a:t>
                </a:r>
                <a:endParaRPr lang="en-U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0800000" flipV="1">
                <a:off x="5301761" y="492704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D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0800000" flipV="1">
                <a:off x="7639743" y="495284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0800000" flipV="1">
                <a:off x="6447686" y="498359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Y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0800000" flipV="1">
                <a:off x="6613770" y="4231124"/>
                <a:ext cx="330168" cy="382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R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0800000" flipV="1">
                <a:off x="5210158" y="371170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X</a:t>
                </a:r>
                <a:endParaRPr lang="en-US" b="1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987804" y="2581970"/>
              <a:ext cx="135710" cy="63417"/>
              <a:chOff x="3309660" y="2971411"/>
              <a:chExt cx="185152" cy="71612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420000" flipH="1">
                <a:off x="3309660" y="2971411"/>
                <a:ext cx="182880" cy="1474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420000" flipH="1">
                <a:off x="3311932" y="3028275"/>
                <a:ext cx="182880" cy="1474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980716" y="1394668"/>
              <a:ext cx="135710" cy="63417"/>
              <a:chOff x="3309660" y="2971411"/>
              <a:chExt cx="185152" cy="71612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420000" flipH="1">
                <a:off x="3309660" y="2971411"/>
                <a:ext cx="182880" cy="1474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420000" flipH="1">
                <a:off x="3311932" y="3028275"/>
                <a:ext cx="182880" cy="1474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Half Frame 24"/>
            <p:cNvSpPr/>
            <p:nvPr/>
          </p:nvSpPr>
          <p:spPr>
            <a:xfrm rot="5400000">
              <a:off x="6050454" y="3030854"/>
              <a:ext cx="99060" cy="92075"/>
            </a:xfrm>
            <a:prstGeom prst="halfFrame">
              <a:avLst>
                <a:gd name="adj1" fmla="val 0"/>
                <a:gd name="adj2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alf Frame 26"/>
            <p:cNvSpPr/>
            <p:nvPr/>
          </p:nvSpPr>
          <p:spPr>
            <a:xfrm rot="10800000" flipH="1" flipV="1">
              <a:off x="8159985" y="3036498"/>
              <a:ext cx="99060" cy="92075"/>
            </a:xfrm>
            <a:prstGeom prst="halfFrame">
              <a:avLst>
                <a:gd name="adj1" fmla="val 0"/>
                <a:gd name="adj2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6532583">
              <a:off x="5734760" y="1726158"/>
              <a:ext cx="630471" cy="626749"/>
            </a:xfrm>
            <a:prstGeom prst="arc">
              <a:avLst>
                <a:gd name="adj1" fmla="val 16816055"/>
                <a:gd name="adj2" fmla="val 20400928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881475">
              <a:off x="6875953" y="2818756"/>
              <a:ext cx="597467" cy="593940"/>
            </a:xfrm>
            <a:prstGeom prst="arc">
              <a:avLst>
                <a:gd name="adj1" fmla="val 16816055"/>
                <a:gd name="adj2" fmla="val 20703698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690934" y="2851400"/>
                  <a:ext cx="249829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2000" b="1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934" y="2851400"/>
                  <a:ext cx="249829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7317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9781" y="612791"/>
                <a:ext cx="3002617" cy="491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248410" algn="l"/>
                  </a:tabLst>
                </a:pPr>
                <a:r>
                  <a:rPr lang="en-US" sz="2400" b="1"/>
                  <a:t>XDC </a:t>
                </a:r>
                <a:r>
                  <a:rPr lang="si-LK" sz="2400" b="1"/>
                  <a:t>හා</a:t>
                </a:r>
                <a:r>
                  <a:rPr lang="en-US" sz="2400" b="1"/>
                  <a:t> BYC</a:t>
                </a:r>
                <a:r>
                  <a:rPr lang="si-LK" sz="2400" b="1"/>
                  <a:t> 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si-LK" sz="2400" b="1"/>
                  <a:t> දෙකෙහි</a:t>
                </a:r>
                <a:endParaRPr lang="en-US" sz="2000" b="1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781" y="612791"/>
                <a:ext cx="3002617" cy="491160"/>
              </a:xfrm>
              <a:prstGeom prst="rect">
                <a:avLst/>
              </a:prstGeom>
              <a:blipFill>
                <a:blip r:embed="rId4"/>
                <a:stretch>
                  <a:fillRect l="-3043" t="-3750" r="-2231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602140" y="1157315"/>
                <a:ext cx="2387192" cy="491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248410" algn="l"/>
                  </a:tabLst>
                </a:pPr>
                <a:r>
                  <a:rPr lang="en-US" sz="2400" b="1"/>
                  <a:t>DC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BC  </a:t>
                </a:r>
                <a:r>
                  <a:rPr lang="si-LK" sz="2400" b="1">
                    <a:solidFill>
                      <a:srgbClr val="0000E6"/>
                    </a:solidFill>
                  </a:rPr>
                  <a:t>(දත්තය)</a:t>
                </a:r>
                <a:endParaRPr lang="en-US" sz="2400" b="1">
                  <a:solidFill>
                    <a:srgbClr val="0000E6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40" y="1157315"/>
                <a:ext cx="2387192" cy="491160"/>
              </a:xfrm>
              <a:prstGeom prst="rect">
                <a:avLst/>
              </a:prstGeom>
              <a:blipFill>
                <a:blip r:embed="rId5"/>
                <a:stretch>
                  <a:fillRect l="-4092" t="-3750" r="-2813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16870" y="1854389"/>
                <a:ext cx="2672463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/>
                  <a:t> </a:t>
                </a:r>
                <a:r>
                  <a:rPr lang="en-US" sz="2400" b="1"/>
                  <a:t>X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</m:acc>
                  </m:oMath>
                </a14:m>
                <a:r>
                  <a:rPr lang="en-US" sz="2400" b="1"/>
                  <a:t>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Y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acc>
                  </m:oMath>
                </a14:m>
                <a:r>
                  <a:rPr lang="en-US" sz="2400" b="1"/>
                  <a:t>B</a:t>
                </a:r>
                <a:r>
                  <a:rPr lang="si-LK" sz="2400" b="1"/>
                  <a:t>   </a:t>
                </a:r>
                <a:r>
                  <a:rPr lang="si-LK" sz="2400" b="1">
                    <a:solidFill>
                      <a:srgbClr val="0000E6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E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E6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E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si-LK" sz="2400" b="1">
                    <a:solidFill>
                      <a:srgbClr val="0000E6"/>
                    </a:solidFill>
                  </a:rPr>
                  <a:t>)</a:t>
                </a:r>
                <a:endParaRPr lang="en-US" sz="2400">
                  <a:solidFill>
                    <a:srgbClr val="0000E6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70" y="1854389"/>
                <a:ext cx="2672463" cy="473976"/>
              </a:xfrm>
              <a:prstGeom prst="rect">
                <a:avLst/>
              </a:prstGeom>
              <a:blipFill>
                <a:blip r:embed="rId6"/>
                <a:stretch>
                  <a:fillRect l="-3425" t="-7692" r="-2511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399803" y="2472004"/>
                <a:ext cx="2997937" cy="528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248410" algn="l"/>
                  </a:tabLst>
                </a:pPr>
                <a:r>
                  <a:rPr lang="en-US" sz="2400" b="1"/>
                  <a:t>D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acc>
                  </m:oMath>
                </a14:m>
                <a:r>
                  <a:rPr lang="en-US" sz="2400" b="1"/>
                  <a:t>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R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/>
                  <a:t>C</a:t>
                </a:r>
                <a:r>
                  <a:rPr lang="si-LK" sz="2400" b="1"/>
                  <a:t>  </a:t>
                </a:r>
                <a:r>
                  <a:rPr lang="si-LK" sz="2400" b="1">
                    <a:solidFill>
                      <a:srgbClr val="0000E6"/>
                    </a:solidFill>
                  </a:rPr>
                  <a:t>(සාධිතයි)</a:t>
                </a:r>
                <a:r>
                  <a:rPr lang="si-LK" sz="2400" b="1"/>
                  <a:t> </a:t>
                </a:r>
                <a:endParaRPr lang="en-US" sz="2400" b="1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803" y="2472004"/>
                <a:ext cx="2997937" cy="528414"/>
              </a:xfrm>
              <a:prstGeom prst="rect">
                <a:avLst/>
              </a:prstGeom>
              <a:blipFill>
                <a:blip r:embed="rId7"/>
                <a:stretch>
                  <a:fillRect l="-3259" t="-2326" r="-2240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04932" y="3099177"/>
                <a:ext cx="4572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𝐗𝐃𝐂</m:t>
                    </m:r>
                    <m:r>
                      <a:rPr lang="si-LK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b="1"/>
                  <a:t> 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400" b="1"/>
                  <a:t>BYC</a:t>
                </a:r>
                <a:r>
                  <a:rPr lang="si-LK" sz="2400" b="1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si-LK" sz="2400" b="1"/>
                  <a:t>  </a:t>
                </a:r>
                <a:r>
                  <a:rPr lang="si-LK" sz="2400" b="1">
                    <a:solidFill>
                      <a:srgbClr val="0000E6"/>
                    </a:solidFill>
                  </a:rPr>
                  <a:t>(කෝ.කෝ.පා.)</a:t>
                </a:r>
                <a:endParaRPr lang="en-US" sz="2400">
                  <a:solidFill>
                    <a:srgbClr val="0000E6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32" y="3099177"/>
                <a:ext cx="4572470" cy="461665"/>
              </a:xfrm>
              <a:prstGeom prst="rect">
                <a:avLst/>
              </a:prstGeom>
              <a:blipFill>
                <a:blip r:embed="rId8"/>
                <a:stretch>
                  <a:fillRect l="-2133" t="-10526" r="-8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865456" y="3856000"/>
                <a:ext cx="6409896" cy="51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248410" algn="l"/>
                  </a:tabLst>
                </a:pPr>
                <a:r>
                  <a:rPr lang="si-LK" sz="2400" b="1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si-LK" sz="2400" b="1"/>
                  <a:t> </a:t>
                </a:r>
                <a:r>
                  <a:rPr lang="en-US" sz="2400" b="1"/>
                  <a:t>XD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YC </a:t>
                </a:r>
                <a:r>
                  <a:rPr lang="si-LK" sz="2400" b="1" smtClean="0"/>
                  <a:t>  </a:t>
                </a:r>
                <a:r>
                  <a:rPr lang="en-US" sz="2400" b="1" smtClean="0">
                    <a:solidFill>
                      <a:srgbClr val="0000E6"/>
                    </a:solidFill>
                  </a:rPr>
                  <a:t>(</a:t>
                </a:r>
                <a:r>
                  <a:rPr lang="si-LK" sz="2400" b="1">
                    <a:solidFill>
                      <a:srgbClr val="0000E6"/>
                    </a:solidFill>
                  </a:rPr>
                  <a:t>අංගසම ත්‍රිකෝණවල අනුරූප අංග</a:t>
                </a:r>
                <a:r>
                  <a:rPr lang="en-US" sz="2400" b="1">
                    <a:solidFill>
                      <a:srgbClr val="0000E6"/>
                    </a:solidFill>
                  </a:rPr>
                  <a:t>) </a:t>
                </a:r>
                <a:r>
                  <a:rPr lang="si-LK" sz="2400" b="1">
                    <a:solidFill>
                      <a:srgbClr val="0000E6"/>
                    </a:solidFill>
                  </a:rPr>
                  <a:t>     </a:t>
                </a:r>
                <a:endParaRPr lang="en-US" sz="2400" b="1">
                  <a:solidFill>
                    <a:srgbClr val="0000E6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56" y="3856000"/>
                <a:ext cx="6409896" cy="517065"/>
              </a:xfrm>
              <a:prstGeom prst="rect">
                <a:avLst/>
              </a:prstGeom>
              <a:blipFill>
                <a:blip r:embed="rId9"/>
                <a:stretch>
                  <a:fillRect l="-1426" t="-3571" r="-475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100916" y="4397959"/>
                <a:ext cx="1978427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/>
                  <a:t> </a:t>
                </a:r>
                <a:r>
                  <a:rPr lang="en-US" sz="2400" b="1"/>
                  <a:t>XD</a:t>
                </a:r>
                <a:r>
                  <a:rPr lang="si-LK" sz="2400" b="1"/>
                  <a:t>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𝐀𝐃</m:t>
                    </m:r>
                  </m:oMath>
                </a14:m>
                <a:r>
                  <a:rPr lang="en-US" sz="2400" b="1"/>
                  <a:t>     </a:t>
                </a:r>
                <a:endParaRPr lang="en-US" sz="240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16" y="4397959"/>
                <a:ext cx="1978427" cy="624082"/>
              </a:xfrm>
              <a:prstGeom prst="rect">
                <a:avLst/>
              </a:prstGeom>
              <a:blipFill>
                <a:blip r:embed="rId10"/>
                <a:stretch>
                  <a:fillRect l="-4938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06234"/>
              </p:ext>
            </p:extLst>
          </p:nvPr>
        </p:nvGraphicFramePr>
        <p:xfrm>
          <a:off x="5674685" y="4465556"/>
          <a:ext cx="2169083" cy="463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83">
                  <a:extLst>
                    <a:ext uri="{9D8B030D-6E8A-4147-A177-3AD203B41FA5}">
                      <a16:colId xmlns:a16="http://schemas.microsoft.com/office/drawing/2014/main" val="929388987"/>
                    </a:ext>
                  </a:extLst>
                </a:gridCol>
              </a:tblGrid>
              <a:tr h="463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48410" algn="l"/>
                        </a:tabLst>
                      </a:pPr>
                      <a:r>
                        <a:rPr lang="si-LK" sz="2400" b="1" smtClean="0">
                          <a:solidFill>
                            <a:srgbClr val="0000E6"/>
                          </a:solidFill>
                          <a:effectLst/>
                        </a:rPr>
                        <a:t>(</a:t>
                      </a:r>
                      <a:r>
                        <a:rPr lang="en-US" sz="2400" b="1" smtClean="0">
                          <a:solidFill>
                            <a:srgbClr val="0000E6"/>
                          </a:solidFill>
                          <a:effectLst/>
                        </a:rPr>
                        <a:t>AD </a:t>
                      </a:r>
                      <a:r>
                        <a:rPr lang="en-US" sz="2400" b="1">
                          <a:solidFill>
                            <a:srgbClr val="0000E6"/>
                          </a:solidFill>
                          <a:effectLst/>
                        </a:rPr>
                        <a:t>= DC </a:t>
                      </a:r>
                      <a:r>
                        <a:rPr lang="si-LK" sz="2400" b="1">
                          <a:solidFill>
                            <a:srgbClr val="0000E6"/>
                          </a:solidFill>
                          <a:effectLst/>
                        </a:rPr>
                        <a:t>නිස</a:t>
                      </a:r>
                      <a:r>
                        <a:rPr lang="si-LK" sz="2400" b="1" smtClean="0">
                          <a:solidFill>
                            <a:srgbClr val="0000E6"/>
                          </a:solidFill>
                          <a:effectLst/>
                        </a:rPr>
                        <a:t>ා)</a:t>
                      </a:r>
                      <a:endParaRPr lang="en-US" sz="2400" b="1">
                        <a:solidFill>
                          <a:srgbClr val="0000E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Iskoola Pota" panose="020B0502040204020203" pitchFamily="34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668951"/>
                  </a:ext>
                </a:extLst>
              </a:tr>
            </a:tbl>
          </a:graphicData>
        </a:graphic>
      </p:graphicFrame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8" y="355862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926068" y="5792080"/>
            <a:ext cx="3594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Y </a:t>
            </a:r>
            <a:r>
              <a:rPr lang="si-LK" sz="2400" b="1">
                <a:solidFill>
                  <a:srgbClr val="C00000"/>
                </a:solidFill>
              </a:rPr>
              <a:t>යනු</a:t>
            </a:r>
            <a:r>
              <a:rPr lang="en-US" sz="2400" b="1">
                <a:solidFill>
                  <a:srgbClr val="C00000"/>
                </a:solidFill>
              </a:rPr>
              <a:t>  DC </a:t>
            </a:r>
            <a:r>
              <a:rPr lang="si-LK" sz="2400" b="1">
                <a:solidFill>
                  <a:srgbClr val="C00000"/>
                </a:solidFill>
              </a:rPr>
              <a:t>හි මධ්‍ය ලක්ෂ්</a:t>
            </a:r>
            <a:r>
              <a:rPr lang="si-LK" sz="2400" b="1" smtClean="0">
                <a:solidFill>
                  <a:srgbClr val="C00000"/>
                </a:solidFill>
              </a:rPr>
              <a:t>‍යයයි</a:t>
            </a:r>
            <a:endParaRPr lang="en-US" sz="2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6246107"/>
                  </p:ext>
                </p:extLst>
              </p:nvPr>
            </p:nvGraphicFramePr>
            <p:xfrm>
              <a:off x="3857812" y="4349166"/>
              <a:ext cx="2030381" cy="69738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30381">
                      <a:extLst>
                        <a:ext uri="{9D8B030D-6E8A-4147-A177-3AD203B41FA5}">
                          <a16:colId xmlns:a16="http://schemas.microsoft.com/office/drawing/2014/main" val="929388987"/>
                        </a:ext>
                      </a:extLst>
                    </a:gridCol>
                  </a:tblGrid>
                  <a:tr h="69738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1248410" algn="l"/>
                            </a:tabLst>
                          </a:pPr>
                          <a:r>
                            <a:rPr lang="si-LK" sz="2400" b="1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si-LK" sz="24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∴ </m:t>
                              </m:r>
                            </m:oMath>
                          </a14:m>
                          <a:r>
                            <a:rPr lang="en-US" sz="2400" b="1" smtClean="0">
                              <a:effectLst/>
                            </a:rPr>
                            <a:t>YC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𝐃𝐂</m:t>
                              </m:r>
                            </m:oMath>
                          </a14:m>
                          <a:endParaRPr lang="en-US" sz="24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16689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6246107"/>
                  </p:ext>
                </p:extLst>
              </p:nvPr>
            </p:nvGraphicFramePr>
            <p:xfrm>
              <a:off x="3857812" y="4349166"/>
              <a:ext cx="2030381" cy="69738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30381">
                      <a:extLst>
                        <a:ext uri="{9D8B030D-6E8A-4147-A177-3AD203B41FA5}">
                          <a16:colId xmlns:a16="http://schemas.microsoft.com/office/drawing/2014/main" val="929388987"/>
                        </a:ext>
                      </a:extLst>
                    </a:gridCol>
                  </a:tblGrid>
                  <a:tr h="6973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12"/>
                          <a:stretch>
                            <a:fillRect l="-299" t="-870" r="-599" b="-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16689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" name="Right Triangle 41"/>
          <p:cNvSpPr/>
          <p:nvPr/>
        </p:nvSpPr>
        <p:spPr>
          <a:xfrm rot="16200000">
            <a:off x="6618475" y="1274273"/>
            <a:ext cx="2167281" cy="1107617"/>
          </a:xfrm>
          <a:prstGeom prst="rtTriangle">
            <a:avLst/>
          </a:prstGeom>
          <a:noFill/>
          <a:ln w="28575">
            <a:solidFill>
              <a:srgbClr val="069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2" idx="4"/>
          </p:cNvCxnSpPr>
          <p:nvPr/>
        </p:nvCxnSpPr>
        <p:spPr>
          <a:xfrm>
            <a:off x="6053946" y="742892"/>
            <a:ext cx="2201978" cy="1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44711" y="728257"/>
            <a:ext cx="5284" cy="1082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/>
          <p:cNvSpPr/>
          <p:nvPr/>
        </p:nvSpPr>
        <p:spPr>
          <a:xfrm>
            <a:off x="5773431" y="2595350"/>
            <a:ext cx="2510984" cy="1202150"/>
          </a:xfrm>
          <a:prstGeom prst="rtTriangle">
            <a:avLst/>
          </a:prstGeom>
          <a:solidFill>
            <a:srgbClr val="9BE5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3738892"/>
                  </p:ext>
                </p:extLst>
              </p:nvPr>
            </p:nvGraphicFramePr>
            <p:xfrm>
              <a:off x="537644" y="1484286"/>
              <a:ext cx="5005963" cy="4206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05963">
                      <a:extLst>
                        <a:ext uri="{9D8B030D-6E8A-4147-A177-3AD203B41FA5}">
                          <a16:colId xmlns:a16="http://schemas.microsoft.com/office/drawing/2014/main" val="244837311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lvl="0" indent="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  <a:tabLst>
                              <a:tab pos="1248410" algn="l"/>
                            </a:tabLst>
                          </a:pPr>
                          <a:r>
                            <a:rPr lang="en-US" sz="2400" b="1" smtClean="0">
                              <a:effectLst/>
                            </a:rPr>
                            <a:t>XDC</a:t>
                          </a:r>
                          <a:r>
                            <a:rPr lang="en-US" sz="2000" b="1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</a:rPr>
                            <a:t> </a:t>
                          </a:r>
                          <a:r>
                            <a:rPr lang="si-LK" sz="2400" b="1">
                              <a:effectLst/>
                            </a:rPr>
                            <a:t>ට පයිතගරස් ප්‍රමේයය යෙදීමෙන</a:t>
                          </a:r>
                          <a:r>
                            <a:rPr lang="si-LK" sz="2400" b="1" smtClean="0">
                              <a:effectLst/>
                            </a:rPr>
                            <a:t>්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92751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3738892"/>
                  </p:ext>
                </p:extLst>
              </p:nvPr>
            </p:nvGraphicFramePr>
            <p:xfrm>
              <a:off x="537644" y="1484286"/>
              <a:ext cx="5005963" cy="4206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05963">
                      <a:extLst>
                        <a:ext uri="{9D8B030D-6E8A-4147-A177-3AD203B41FA5}">
                          <a16:colId xmlns:a16="http://schemas.microsoft.com/office/drawing/2014/main" val="2448373111"/>
                        </a:ext>
                      </a:extLst>
                    </a:gridCol>
                  </a:tblGrid>
                  <a:tr h="4206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122" t="-14286" r="-243" b="-3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92751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2349" y="2862220"/>
                <a:ext cx="2701381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 </a:t>
                </a:r>
                <a:r>
                  <a:rPr lang="en-US" sz="2400" b="1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𝐀𝐃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𝐃𝐂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349" y="2862220"/>
                <a:ext cx="2701381" cy="624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4009" y="2283497"/>
                <a:ext cx="293708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𝐗𝐂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𝐗𝐃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𝐃𝐂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09" y="2283497"/>
                <a:ext cx="2937086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81051" y="3664594"/>
                <a:ext cx="2447080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</a:t>
                </a:r>
                <a:r>
                  <a:rPr lang="en-US" sz="2400" b="1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𝐀𝐃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𝐃𝐂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051" y="3664594"/>
                <a:ext cx="2447080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54794" y="4543951"/>
                <a:ext cx="2383088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/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94" y="4543951"/>
                <a:ext cx="2383088" cy="624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70940" y="5469778"/>
                <a:ext cx="1308435" cy="62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940" y="5469778"/>
                <a:ext cx="1308435" cy="6295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28491" y="350756"/>
                <a:ext cx="4553747" cy="62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ii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𝑿𝑪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𝑨𝑩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Iskoola Pota" panose="020B0502040204020203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බව පෙන්වන්න</a:t>
                </a:r>
                <a:endParaRPr lang="en-US" sz="2400" b="1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91" y="350756"/>
                <a:ext cx="4553747" cy="629531"/>
              </a:xfrm>
              <a:prstGeom prst="rect">
                <a:avLst/>
              </a:prstGeom>
              <a:blipFill>
                <a:blip r:embed="rId8"/>
                <a:stretch>
                  <a:fillRect l="-2008" r="-1071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427406" y="1024965"/>
            <a:ext cx="3162412" cy="3161311"/>
            <a:chOff x="5201071" y="2504192"/>
            <a:chExt cx="2734675" cy="2856160"/>
          </a:xfrm>
        </p:grpSpPr>
        <p:grpSp>
          <p:nvGrpSpPr>
            <p:cNvPr id="13" name="Group 12"/>
            <p:cNvGrpSpPr/>
            <p:nvPr/>
          </p:nvGrpSpPr>
          <p:grpSpPr>
            <a:xfrm>
              <a:off x="5495925" y="2833157"/>
              <a:ext cx="2171359" cy="2175944"/>
              <a:chOff x="5495925" y="2833157"/>
              <a:chExt cx="2171359" cy="2175944"/>
            </a:xfrm>
          </p:grpSpPr>
          <p:sp>
            <p:nvSpPr>
              <p:cNvPr id="21" name="Half Frame 20"/>
              <p:cNvSpPr/>
              <p:nvPr/>
            </p:nvSpPr>
            <p:spPr>
              <a:xfrm rot="7020000">
                <a:off x="6804564" y="4506917"/>
                <a:ext cx="99060" cy="92075"/>
              </a:xfrm>
              <a:prstGeom prst="halfFrame">
                <a:avLst>
                  <a:gd name="adj1" fmla="val 0"/>
                  <a:gd name="adj2" fmla="val 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495925" y="2833157"/>
                <a:ext cx="2171359" cy="2175944"/>
                <a:chOff x="0" y="12174"/>
                <a:chExt cx="2172259" cy="2176884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0" y="15900"/>
                  <a:ext cx="2172259" cy="217315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4" name="Straight Connector 23"/>
                <p:cNvCxnSpPr>
                  <a:stCxn id="23" idx="1"/>
                </p:cNvCxnSpPr>
                <p:nvPr/>
              </p:nvCxnSpPr>
              <p:spPr>
                <a:xfrm>
                  <a:off x="0" y="1102479"/>
                  <a:ext cx="2168388" cy="10865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23" idx="2"/>
                </p:cNvCxnSpPr>
                <p:nvPr/>
              </p:nvCxnSpPr>
              <p:spPr>
                <a:xfrm flipV="1">
                  <a:off x="1086130" y="12174"/>
                  <a:ext cx="1082258" cy="217688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/>
            <p:cNvSpPr txBox="1"/>
            <p:nvPr/>
          </p:nvSpPr>
          <p:spPr>
            <a:xfrm rot="10800000" flipV="1">
              <a:off x="5233031" y="250419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0800000" flipV="1">
              <a:off x="7558121" y="2504192"/>
              <a:ext cx="331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0800000" flipV="1">
              <a:off x="5301556" y="499102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0800000" flipV="1">
              <a:off x="7554746" y="4975631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0800000" flipV="1">
              <a:off x="6428151" y="499102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0800000" flipV="1">
              <a:off x="6592918" y="4235855"/>
              <a:ext cx="330168" cy="38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0800000" flipV="1">
              <a:off x="5201071" y="3714389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</p:grp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8" y="355862"/>
            <a:ext cx="700569" cy="6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7014"/>
              </p:ext>
            </p:extLst>
          </p:nvPr>
        </p:nvGraphicFramePr>
        <p:xfrm>
          <a:off x="4379823" y="4624260"/>
          <a:ext cx="2466592" cy="463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6592">
                  <a:extLst>
                    <a:ext uri="{9D8B030D-6E8A-4147-A177-3AD203B41FA5}">
                      <a16:colId xmlns:a16="http://schemas.microsoft.com/office/drawing/2014/main" val="929388987"/>
                    </a:ext>
                  </a:extLst>
                </a:gridCol>
              </a:tblGrid>
              <a:tr h="463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48410" algn="l"/>
                        </a:tabLst>
                      </a:pPr>
                      <a:r>
                        <a:rPr lang="si-LK" sz="2400" b="1" smtClean="0">
                          <a:solidFill>
                            <a:srgbClr val="0000E6"/>
                          </a:solidFill>
                          <a:effectLst/>
                        </a:rPr>
                        <a:t>(</a:t>
                      </a:r>
                      <a:r>
                        <a:rPr lang="en-US" sz="2400" b="1" smtClean="0">
                          <a:solidFill>
                            <a:srgbClr val="0000E6"/>
                          </a:solidFill>
                          <a:effectLst/>
                        </a:rPr>
                        <a:t>DC </a:t>
                      </a:r>
                      <a:r>
                        <a:rPr lang="en-US" sz="2400" b="1">
                          <a:solidFill>
                            <a:srgbClr val="0000E6"/>
                          </a:solidFill>
                          <a:effectLst/>
                        </a:rPr>
                        <a:t>= </a:t>
                      </a:r>
                      <a:r>
                        <a:rPr lang="en-US" sz="2400" b="1" smtClean="0">
                          <a:solidFill>
                            <a:srgbClr val="0000E6"/>
                          </a:solidFill>
                          <a:effectLst/>
                        </a:rPr>
                        <a:t>AB </a:t>
                      </a:r>
                      <a:r>
                        <a:rPr lang="si-LK" sz="2400" b="1">
                          <a:solidFill>
                            <a:srgbClr val="0000E6"/>
                          </a:solidFill>
                          <a:effectLst/>
                        </a:rPr>
                        <a:t>නිස</a:t>
                      </a:r>
                      <a:r>
                        <a:rPr lang="si-LK" sz="2400" b="1" smtClean="0">
                          <a:solidFill>
                            <a:srgbClr val="0000E6"/>
                          </a:solidFill>
                          <a:effectLst/>
                        </a:rPr>
                        <a:t>ා)</a:t>
                      </a:r>
                      <a:endParaRPr lang="en-US" sz="2400" b="1">
                        <a:solidFill>
                          <a:srgbClr val="0000E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Iskoola Pota" panose="020B0502040204020203" pitchFamily="34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668951"/>
                  </a:ext>
                </a:extLst>
              </a:tr>
            </a:tbl>
          </a:graphicData>
        </a:graphic>
      </p:graphicFrame>
      <p:sp>
        <p:nvSpPr>
          <p:cNvPr id="29" name="Half Frame 28"/>
          <p:cNvSpPr/>
          <p:nvPr/>
        </p:nvSpPr>
        <p:spPr>
          <a:xfrm rot="5400000">
            <a:off x="5781936" y="3703128"/>
            <a:ext cx="99060" cy="92075"/>
          </a:xfrm>
          <a:prstGeom prst="halfFrame">
            <a:avLst>
              <a:gd name="adj1" fmla="val 0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  <p:bldP spid="7" grpId="0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5" y="380985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6085" y="18435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0396" y="380985"/>
            <a:ext cx="8133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 smtClean="0">
                <a:solidFill>
                  <a:srgbClr val="0000C0"/>
                </a:solidFill>
              </a:rPr>
              <a:t> </a:t>
            </a:r>
            <a:r>
              <a:rPr lang="si-LK" sz="2400" b="1">
                <a:solidFill>
                  <a:srgbClr val="0000C0"/>
                </a:solidFill>
              </a:rPr>
              <a:t>තිරස් බිමක ඇති </a:t>
            </a:r>
            <a:r>
              <a:rPr lang="en-US" sz="2400" b="1">
                <a:solidFill>
                  <a:srgbClr val="0000C0"/>
                </a:solidFill>
              </a:rPr>
              <a:t>A, B, C </a:t>
            </a:r>
            <a:r>
              <a:rPr lang="si-LK" sz="2400" b="1">
                <a:solidFill>
                  <a:srgbClr val="0000C0"/>
                </a:solidFill>
              </a:rPr>
              <a:t>හා </a:t>
            </a:r>
            <a:r>
              <a:rPr lang="en-US" sz="2400" b="1">
                <a:solidFill>
                  <a:srgbClr val="0000C0"/>
                </a:solidFill>
              </a:rPr>
              <a:t>D </a:t>
            </a:r>
            <a:r>
              <a:rPr lang="si-LK" sz="2400" b="1">
                <a:solidFill>
                  <a:srgbClr val="0000C0"/>
                </a:solidFill>
              </a:rPr>
              <a:t>නිවාස හතරක පිහිටීම්  පිළිබඳ </a:t>
            </a:r>
            <a:r>
              <a:rPr lang="en-US" sz="2400" b="1" smtClean="0">
                <a:solidFill>
                  <a:srgbClr val="0000C0"/>
                </a:solidFill>
              </a:rPr>
              <a:t>  </a:t>
            </a:r>
          </a:p>
          <a:p>
            <a:r>
              <a:rPr lang="en-US" sz="2400" b="1">
                <a:solidFill>
                  <a:srgbClr val="0000C0"/>
                </a:solidFill>
              </a:rPr>
              <a:t> </a:t>
            </a:r>
            <a:r>
              <a:rPr lang="si-LK" sz="2400" b="1" smtClean="0">
                <a:solidFill>
                  <a:srgbClr val="0000C0"/>
                </a:solidFill>
              </a:rPr>
              <a:t>ත</a:t>
            </a:r>
            <a:r>
              <a:rPr lang="si-LK" sz="2400" b="1">
                <a:solidFill>
                  <a:srgbClr val="0000C0"/>
                </a:solidFill>
              </a:rPr>
              <a:t>ොරතුරු පහත දැක්වේ.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smtClean="0">
                <a:solidFill>
                  <a:srgbClr val="C00000"/>
                </a:solidFill>
              </a:rPr>
              <a:t>A </a:t>
            </a:r>
            <a:r>
              <a:rPr lang="si-LK" sz="2400" b="1">
                <a:solidFill>
                  <a:srgbClr val="C00000"/>
                </a:solidFill>
              </a:rPr>
              <a:t>නිවසට නැගෙනහිර දිශාවෙන් </a:t>
            </a:r>
            <a:r>
              <a:rPr lang="en-US" sz="2400" b="1">
                <a:solidFill>
                  <a:srgbClr val="C00000"/>
                </a:solidFill>
              </a:rPr>
              <a:t>B </a:t>
            </a:r>
            <a:r>
              <a:rPr lang="si-LK" sz="2400" b="1">
                <a:solidFill>
                  <a:srgbClr val="C00000"/>
                </a:solidFill>
              </a:rPr>
              <a:t>පිහිටා ඇත.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 b="1" smtClean="0">
                <a:solidFill>
                  <a:srgbClr val="C00000"/>
                </a:solidFill>
              </a:rPr>
              <a:t> </a:t>
            </a:r>
            <a:r>
              <a:rPr lang="en-US" sz="2400" b="1">
                <a:solidFill>
                  <a:srgbClr val="C00000"/>
                </a:solidFill>
              </a:rPr>
              <a:t>C </a:t>
            </a:r>
            <a:r>
              <a:rPr lang="si-LK" sz="2400" b="1">
                <a:solidFill>
                  <a:srgbClr val="C00000"/>
                </a:solidFill>
              </a:rPr>
              <a:t>නිවස  </a:t>
            </a:r>
            <a:r>
              <a:rPr lang="en-US" sz="2400" b="1">
                <a:solidFill>
                  <a:srgbClr val="C00000"/>
                </a:solidFill>
              </a:rPr>
              <a:t>A </a:t>
            </a:r>
            <a:r>
              <a:rPr lang="si-LK" sz="2400" b="1">
                <a:solidFill>
                  <a:srgbClr val="C00000"/>
                </a:solidFill>
              </a:rPr>
              <a:t>හි සිට 030</a:t>
            </a:r>
            <a:r>
              <a:rPr lang="si-LK" sz="2400" b="1" baseline="30000">
                <a:solidFill>
                  <a:srgbClr val="C00000"/>
                </a:solidFill>
              </a:rPr>
              <a:t>0</a:t>
            </a:r>
            <a:r>
              <a:rPr lang="si-LK" sz="2400" b="1">
                <a:solidFill>
                  <a:srgbClr val="C00000"/>
                </a:solidFill>
              </a:rPr>
              <a:t> ක දිගංශයකින් හා </a:t>
            </a:r>
            <a:r>
              <a:rPr lang="si-LK" sz="2400" b="1" smtClean="0">
                <a:solidFill>
                  <a:srgbClr val="C00000"/>
                </a:solidFill>
              </a:rPr>
              <a:t>70</a:t>
            </a:r>
            <a:r>
              <a:rPr lang="en-US" sz="2400" b="1">
                <a:solidFill>
                  <a:srgbClr val="C00000"/>
                </a:solidFill>
              </a:rPr>
              <a:t>m </a:t>
            </a:r>
            <a:r>
              <a:rPr lang="si-LK" sz="2400" b="1">
                <a:solidFill>
                  <a:srgbClr val="C00000"/>
                </a:solidFill>
              </a:rPr>
              <a:t>ක් දුරින් ද, </a:t>
            </a:r>
            <a:r>
              <a:rPr lang="en-US" sz="2400" b="1">
                <a:solidFill>
                  <a:srgbClr val="C00000"/>
                </a:solidFill>
              </a:rPr>
              <a:t>B </a:t>
            </a:r>
            <a:r>
              <a:rPr lang="si-LK" sz="2400" b="1">
                <a:solidFill>
                  <a:srgbClr val="C00000"/>
                </a:solidFill>
              </a:rPr>
              <a:t>ට </a:t>
            </a:r>
            <a:r>
              <a:rPr lang="en-US" sz="2400" b="1" smtClean="0">
                <a:solidFill>
                  <a:srgbClr val="C00000"/>
                </a:solidFill>
              </a:rPr>
              <a:t>            </a:t>
            </a:r>
          </a:p>
          <a:p>
            <a:r>
              <a:rPr lang="en-US" sz="2400" b="1" smtClean="0">
                <a:solidFill>
                  <a:srgbClr val="C00000"/>
                </a:solidFill>
              </a:rPr>
              <a:t>      </a:t>
            </a:r>
            <a:r>
              <a:rPr lang="si-LK" sz="2400" b="1" smtClean="0">
                <a:solidFill>
                  <a:srgbClr val="C00000"/>
                </a:solidFill>
              </a:rPr>
              <a:t>උත</a:t>
            </a:r>
            <a:r>
              <a:rPr lang="si-LK" sz="2400" b="1">
                <a:solidFill>
                  <a:srgbClr val="C00000"/>
                </a:solidFill>
              </a:rPr>
              <a:t>ුරෙන් ද පිහිටා තිබේ.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 b="1">
                <a:solidFill>
                  <a:srgbClr val="C00000"/>
                </a:solidFill>
              </a:rPr>
              <a:t> </a:t>
            </a:r>
            <a:r>
              <a:rPr lang="en-US" sz="2400" b="1" smtClean="0">
                <a:solidFill>
                  <a:srgbClr val="C00000"/>
                </a:solidFill>
              </a:rPr>
              <a:t>B </a:t>
            </a:r>
            <a:r>
              <a:rPr lang="si-LK" sz="2400" b="1">
                <a:solidFill>
                  <a:srgbClr val="C00000"/>
                </a:solidFill>
              </a:rPr>
              <a:t>නිවසට දකුණු දිශාවෙන් හා 21</a:t>
            </a:r>
            <a:r>
              <a:rPr lang="en-US" sz="2400" b="1">
                <a:solidFill>
                  <a:srgbClr val="C00000"/>
                </a:solidFill>
              </a:rPr>
              <a:t>m </a:t>
            </a:r>
            <a:r>
              <a:rPr lang="si-LK" sz="2400" b="1">
                <a:solidFill>
                  <a:srgbClr val="C00000"/>
                </a:solidFill>
              </a:rPr>
              <a:t>ක් දුරින් </a:t>
            </a:r>
            <a:r>
              <a:rPr lang="en-US" sz="2400" b="1">
                <a:solidFill>
                  <a:srgbClr val="C00000"/>
                </a:solidFill>
              </a:rPr>
              <a:t>D </a:t>
            </a:r>
            <a:r>
              <a:rPr lang="si-LK" sz="2400" b="1">
                <a:solidFill>
                  <a:srgbClr val="C00000"/>
                </a:solidFill>
              </a:rPr>
              <a:t>නිවස පිහිටා ඇත</a:t>
            </a:r>
            <a:r>
              <a:rPr lang="si-LK" sz="2400" b="1" smtClean="0">
                <a:solidFill>
                  <a:srgbClr val="C00000"/>
                </a:solidFill>
              </a:rPr>
              <a:t>.</a:t>
            </a:r>
            <a:endParaRPr lang="si-LK" sz="2400" b="1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92" y="4054258"/>
            <a:ext cx="2728003" cy="21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0396" y="2833398"/>
            <a:ext cx="7011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C0"/>
                </a:solidFill>
              </a:rPr>
              <a:t> </a:t>
            </a:r>
            <a:r>
              <a:rPr lang="si-LK" sz="2400" b="1">
                <a:solidFill>
                  <a:srgbClr val="0000C0"/>
                </a:solidFill>
              </a:rPr>
              <a:t>(</a:t>
            </a:r>
            <a:r>
              <a:rPr lang="en-US" sz="2400" b="1">
                <a:solidFill>
                  <a:srgbClr val="0000C0"/>
                </a:solidFill>
              </a:rPr>
              <a:t>i</a:t>
            </a:r>
            <a:r>
              <a:rPr lang="si-LK" sz="2400" b="1">
                <a:solidFill>
                  <a:srgbClr val="0000C0"/>
                </a:solidFill>
              </a:rPr>
              <a:t>)</a:t>
            </a:r>
            <a:r>
              <a:rPr lang="en-US" sz="2400" b="1">
                <a:solidFill>
                  <a:srgbClr val="0000C0"/>
                </a:solidFill>
              </a:rPr>
              <a:t>   </a:t>
            </a:r>
            <a:r>
              <a:rPr lang="si-LK" sz="2400" b="1">
                <a:solidFill>
                  <a:srgbClr val="0000C0"/>
                </a:solidFill>
              </a:rPr>
              <a:t>දී ඇති අසම්පූර්ණ දළ සටහන උත්තර පත්‍රයට පිටපත් </a:t>
            </a:r>
            <a:r>
              <a:rPr lang="en-US" sz="2400" b="1" smtClean="0">
                <a:solidFill>
                  <a:srgbClr val="0000C0"/>
                </a:solidFill>
              </a:rPr>
              <a:t>   </a:t>
            </a:r>
          </a:p>
          <a:p>
            <a:r>
              <a:rPr lang="en-US" sz="2400" b="1">
                <a:solidFill>
                  <a:srgbClr val="0000C0"/>
                </a:solidFill>
              </a:rPr>
              <a:t> </a:t>
            </a:r>
            <a:r>
              <a:rPr lang="en-US" sz="2400" b="1" smtClean="0">
                <a:solidFill>
                  <a:srgbClr val="0000C0"/>
                </a:solidFill>
              </a:rPr>
              <a:t>       </a:t>
            </a:r>
            <a:r>
              <a:rPr lang="si-LK" sz="2400" b="1" smtClean="0">
                <a:solidFill>
                  <a:srgbClr val="0000C0"/>
                </a:solidFill>
              </a:rPr>
              <a:t>කරග</a:t>
            </a:r>
            <a:r>
              <a:rPr lang="si-LK" sz="2400" b="1">
                <a:solidFill>
                  <a:srgbClr val="0000C0"/>
                </a:solidFill>
              </a:rPr>
              <a:t>ෙ</a:t>
            </a:r>
            <a:r>
              <a:rPr lang="si-LK" sz="2400" b="1" smtClean="0">
                <a:solidFill>
                  <a:srgbClr val="0000C0"/>
                </a:solidFill>
              </a:rPr>
              <a:t>න</a:t>
            </a:r>
            <a:r>
              <a:rPr lang="en-US" sz="2400" b="1" smtClean="0">
                <a:solidFill>
                  <a:srgbClr val="0000C0"/>
                </a:solidFill>
              </a:rPr>
              <a:t> </a:t>
            </a:r>
            <a:r>
              <a:rPr lang="si-LK" sz="2400" b="1" smtClean="0">
                <a:solidFill>
                  <a:srgbClr val="0000C0"/>
                </a:solidFill>
              </a:rPr>
              <a:t>ඉහත </a:t>
            </a:r>
            <a:r>
              <a:rPr lang="si-LK" sz="2400" b="1">
                <a:solidFill>
                  <a:srgbClr val="0000C0"/>
                </a:solidFill>
              </a:rPr>
              <a:t>තොරතුරු එහි ඇතුළත් කරන්න. </a:t>
            </a:r>
            <a:r>
              <a:rPr lang="en-US" sz="2400" b="1">
                <a:solidFill>
                  <a:srgbClr val="0000C0"/>
                </a:solidFill>
              </a:rPr>
              <a:t>                                      </a:t>
            </a:r>
            <a:r>
              <a:rPr lang="si-LK" sz="2400" b="1">
                <a:solidFill>
                  <a:srgbClr val="0000C0"/>
                </a:solidFill>
              </a:rPr>
              <a:t> </a:t>
            </a:r>
            <a:endParaRPr lang="en-US" sz="28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35" b="929"/>
          <a:stretch/>
        </p:blipFill>
        <p:spPr>
          <a:xfrm>
            <a:off x="2022980" y="206480"/>
            <a:ext cx="5065731" cy="6459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1351" y="1778759"/>
            <a:ext cx="454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2494" y="1774826"/>
            <a:ext cx="235759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5531" y="1760312"/>
            <a:ext cx="235759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7527" y="4889732"/>
            <a:ext cx="60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7156" y="1752243"/>
            <a:ext cx="235758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6337" y="939514"/>
            <a:ext cx="235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3496" y="253255"/>
            <a:ext cx="235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498" y="1769743"/>
            <a:ext cx="359796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2839" y="2888247"/>
            <a:ext cx="68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4785" y="4211249"/>
            <a:ext cx="68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2623" y="1760180"/>
            <a:ext cx="359796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233524" y="174918"/>
            <a:ext cx="8248" cy="64922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94609" y="3543242"/>
            <a:ext cx="56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>
            <a:endCxn id="28" idx="1"/>
          </p:cNvCxnSpPr>
          <p:nvPr/>
        </p:nvCxnSpPr>
        <p:spPr>
          <a:xfrm>
            <a:off x="2081037" y="1763407"/>
            <a:ext cx="4991516" cy="30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94487" y="2414919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8955" y="1111320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78445" y="440182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>
            <a:off x="6645911" y="1767355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95461" y="5690828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84951" y="4384061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84951" y="5039761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2261735" y="1758484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2989358" y="1771470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3717397" y="1768557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5923810" y="1775069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72553" y="1584877"/>
            <a:ext cx="235759" cy="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155" y="77716"/>
            <a:ext cx="235759" cy="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9300" y="5535618"/>
            <a:ext cx="60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192210" y="3070531"/>
            <a:ext cx="103600" cy="653128"/>
            <a:chOff x="4557517" y="3170151"/>
            <a:chExt cx="103600" cy="65312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557517" y="3170151"/>
              <a:ext cx="10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57517" y="3823279"/>
              <a:ext cx="10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141436" y="1802823"/>
            <a:ext cx="454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6200000">
            <a:off x="4451485" y="1766506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32839" y="2258960"/>
            <a:ext cx="49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6784" y="6208556"/>
            <a:ext cx="60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192973" y="6397347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210823" y="368015"/>
            <a:ext cx="195761" cy="195761"/>
            <a:chOff x="3132934" y="3763469"/>
            <a:chExt cx="195761" cy="195761"/>
          </a:xfrm>
        </p:grpSpPr>
        <p:sp>
          <p:nvSpPr>
            <p:cNvPr id="40" name="Oval 39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36435" y="3632116"/>
            <a:ext cx="195761" cy="195761"/>
            <a:chOff x="3132934" y="3763469"/>
            <a:chExt cx="195761" cy="195761"/>
          </a:xfrm>
        </p:grpSpPr>
        <p:sp>
          <p:nvSpPr>
            <p:cNvPr id="43" name="Oval 42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62042" y="5599681"/>
            <a:ext cx="195761" cy="195761"/>
            <a:chOff x="3132934" y="3763469"/>
            <a:chExt cx="195761" cy="195761"/>
          </a:xfrm>
        </p:grpSpPr>
        <p:sp>
          <p:nvSpPr>
            <p:cNvPr id="46" name="Oval 45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14946" y="6297991"/>
            <a:ext cx="195761" cy="195761"/>
            <a:chOff x="3132934" y="3763469"/>
            <a:chExt cx="195761" cy="195761"/>
          </a:xfrm>
        </p:grpSpPr>
        <p:sp>
          <p:nvSpPr>
            <p:cNvPr id="49" name="Oval 48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54199" y="5617873"/>
            <a:ext cx="195761" cy="195761"/>
            <a:chOff x="3132934" y="3763469"/>
            <a:chExt cx="195761" cy="195761"/>
          </a:xfrm>
        </p:grpSpPr>
        <p:sp>
          <p:nvSpPr>
            <p:cNvPr id="52" name="Oval 51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93455" y="3641219"/>
            <a:ext cx="195761" cy="195761"/>
            <a:chOff x="3132934" y="3763469"/>
            <a:chExt cx="195761" cy="195761"/>
          </a:xfrm>
        </p:grpSpPr>
        <p:sp>
          <p:nvSpPr>
            <p:cNvPr id="55" name="Oval 54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6753" y="368015"/>
            <a:ext cx="195761" cy="195761"/>
            <a:chOff x="3132934" y="3763469"/>
            <a:chExt cx="195761" cy="195761"/>
          </a:xfrm>
        </p:grpSpPr>
        <p:sp>
          <p:nvSpPr>
            <p:cNvPr id="58" name="Oval 57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Freeform 59"/>
          <p:cNvSpPr/>
          <p:nvPr/>
        </p:nvSpPr>
        <p:spPr bwMode="auto">
          <a:xfrm>
            <a:off x="2317945" y="454632"/>
            <a:ext cx="4397829" cy="5929067"/>
          </a:xfrm>
          <a:custGeom>
            <a:avLst/>
            <a:gdLst>
              <a:gd name="connsiteX0" fmla="*/ 0 w 3860800"/>
              <a:gd name="connsiteY0" fmla="*/ 12700 h 5894917"/>
              <a:gd name="connsiteX1" fmla="*/ 635000 w 3860800"/>
              <a:gd name="connsiteY1" fmla="*/ 3276600 h 5894917"/>
              <a:gd name="connsiteX2" fmla="*/ 1282700 w 3860800"/>
              <a:gd name="connsiteY2" fmla="*/ 5232400 h 5894917"/>
              <a:gd name="connsiteX3" fmla="*/ 1930400 w 3860800"/>
              <a:gd name="connsiteY3" fmla="*/ 5892800 h 5894917"/>
              <a:gd name="connsiteX4" fmla="*/ 2590800 w 3860800"/>
              <a:gd name="connsiteY4" fmla="*/ 5245100 h 5894917"/>
              <a:gd name="connsiteX5" fmla="*/ 3225800 w 3860800"/>
              <a:gd name="connsiteY5" fmla="*/ 3276600 h 5894917"/>
              <a:gd name="connsiteX6" fmla="*/ 3860800 w 3860800"/>
              <a:gd name="connsiteY6" fmla="*/ 0 h 58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0800" h="5894917">
                <a:moveTo>
                  <a:pt x="0" y="12700"/>
                </a:moveTo>
                <a:cubicBezTo>
                  <a:pt x="210608" y="1209675"/>
                  <a:pt x="421217" y="2406650"/>
                  <a:pt x="635000" y="3276600"/>
                </a:cubicBezTo>
                <a:cubicBezTo>
                  <a:pt x="848783" y="4146550"/>
                  <a:pt x="1066800" y="4796367"/>
                  <a:pt x="1282700" y="5232400"/>
                </a:cubicBezTo>
                <a:cubicBezTo>
                  <a:pt x="1498600" y="5668433"/>
                  <a:pt x="1712383" y="5890683"/>
                  <a:pt x="1930400" y="5892800"/>
                </a:cubicBezTo>
                <a:cubicBezTo>
                  <a:pt x="2148417" y="5894917"/>
                  <a:pt x="2374900" y="5681133"/>
                  <a:pt x="2590800" y="5245100"/>
                </a:cubicBezTo>
                <a:cubicBezTo>
                  <a:pt x="2806700" y="4809067"/>
                  <a:pt x="3014133" y="4150783"/>
                  <a:pt x="3225800" y="3276600"/>
                </a:cubicBezTo>
                <a:cubicBezTo>
                  <a:pt x="3437467" y="2402417"/>
                  <a:pt x="3649133" y="1201208"/>
                  <a:pt x="3860800" y="0"/>
                </a:cubicBezTo>
              </a:path>
            </a:pathLst>
          </a:cu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7990" y="253255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ii</a:t>
            </a:r>
            <a:r>
              <a:rPr lang="si-LK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240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48" y="374160"/>
            <a:ext cx="719390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5" y="380985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4880" y="1005752"/>
            <a:ext cx="72708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 b="1">
                <a:solidFill>
                  <a:srgbClr val="0000E6"/>
                </a:solidFill>
              </a:rPr>
              <a:t> </a:t>
            </a:r>
            <a:r>
              <a:rPr lang="en-US" sz="2400" b="1">
                <a:solidFill>
                  <a:srgbClr val="0000E6"/>
                </a:solidFill>
              </a:rPr>
              <a:t>C </a:t>
            </a:r>
            <a:r>
              <a:rPr lang="si-LK" sz="2400" b="1">
                <a:solidFill>
                  <a:srgbClr val="0000E6"/>
                </a:solidFill>
              </a:rPr>
              <a:t>නිවස  </a:t>
            </a:r>
            <a:r>
              <a:rPr lang="en-US" sz="2400" b="1">
                <a:solidFill>
                  <a:srgbClr val="0000E6"/>
                </a:solidFill>
              </a:rPr>
              <a:t>A </a:t>
            </a:r>
            <a:r>
              <a:rPr lang="si-LK" sz="2400" b="1">
                <a:solidFill>
                  <a:srgbClr val="0000E6"/>
                </a:solidFill>
              </a:rPr>
              <a:t>හි සිට 030</a:t>
            </a:r>
            <a:r>
              <a:rPr lang="si-LK" sz="2400" b="1" baseline="30000">
                <a:solidFill>
                  <a:srgbClr val="0000E6"/>
                </a:solidFill>
              </a:rPr>
              <a:t>0</a:t>
            </a:r>
            <a:r>
              <a:rPr lang="si-LK" sz="2400" b="1">
                <a:solidFill>
                  <a:srgbClr val="0000E6"/>
                </a:solidFill>
              </a:rPr>
              <a:t> ක දිගංශයකින් හා 70</a:t>
            </a:r>
            <a:r>
              <a:rPr lang="en-US" sz="2400" b="1">
                <a:solidFill>
                  <a:srgbClr val="0000E6"/>
                </a:solidFill>
              </a:rPr>
              <a:t>m </a:t>
            </a:r>
            <a:r>
              <a:rPr lang="si-LK" sz="2400" b="1">
                <a:solidFill>
                  <a:srgbClr val="0000E6"/>
                </a:solidFill>
              </a:rPr>
              <a:t>ක් දුරින් ද, </a:t>
            </a:r>
            <a:r>
              <a:rPr lang="en-US" sz="2400" b="1" smtClean="0">
                <a:solidFill>
                  <a:srgbClr val="0000E6"/>
                </a:solidFill>
              </a:rPr>
              <a:t>     </a:t>
            </a:r>
          </a:p>
          <a:p>
            <a:r>
              <a:rPr lang="en-US" sz="2400" b="1">
                <a:solidFill>
                  <a:srgbClr val="0000E6"/>
                </a:solidFill>
              </a:rPr>
              <a:t> </a:t>
            </a:r>
            <a:r>
              <a:rPr lang="en-US" sz="2400" b="1" smtClean="0">
                <a:solidFill>
                  <a:srgbClr val="0000E6"/>
                </a:solidFill>
              </a:rPr>
              <a:t>     B </a:t>
            </a:r>
            <a:r>
              <a:rPr lang="si-LK" sz="2400" b="1">
                <a:solidFill>
                  <a:srgbClr val="0000E6"/>
                </a:solidFill>
              </a:rPr>
              <a:t>ට </a:t>
            </a:r>
            <a:r>
              <a:rPr lang="si-LK" sz="2400" b="1" smtClean="0">
                <a:solidFill>
                  <a:srgbClr val="0000E6"/>
                </a:solidFill>
              </a:rPr>
              <a:t>උත</a:t>
            </a:r>
            <a:r>
              <a:rPr lang="si-LK" sz="2400" b="1">
                <a:solidFill>
                  <a:srgbClr val="0000E6"/>
                </a:solidFill>
              </a:rPr>
              <a:t>ුරෙන් ද පිහිටා තිබේ</a:t>
            </a:r>
            <a:r>
              <a:rPr lang="si-LK" sz="2400" b="1" smtClean="0">
                <a:solidFill>
                  <a:srgbClr val="0000E6"/>
                </a:solidFill>
              </a:rPr>
              <a:t>.</a:t>
            </a:r>
            <a:endParaRPr lang="en-US" sz="2400">
              <a:solidFill>
                <a:srgbClr val="0000E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4880" y="1893413"/>
            <a:ext cx="7705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 b="1">
                <a:solidFill>
                  <a:srgbClr val="0000E6"/>
                </a:solidFill>
              </a:rPr>
              <a:t> </a:t>
            </a:r>
            <a:r>
              <a:rPr lang="en-US" sz="2400" b="1" smtClean="0">
                <a:solidFill>
                  <a:srgbClr val="0000E6"/>
                </a:solidFill>
              </a:rPr>
              <a:t>B </a:t>
            </a:r>
            <a:r>
              <a:rPr lang="si-LK" sz="2400" b="1" smtClean="0">
                <a:solidFill>
                  <a:srgbClr val="0000E6"/>
                </a:solidFill>
              </a:rPr>
              <a:t>ට </a:t>
            </a:r>
            <a:r>
              <a:rPr lang="si-LK" sz="2400" b="1">
                <a:solidFill>
                  <a:srgbClr val="0000E6"/>
                </a:solidFill>
              </a:rPr>
              <a:t>දකුණු දිශාවෙන් හා 21</a:t>
            </a:r>
            <a:r>
              <a:rPr lang="en-US" sz="2400" b="1">
                <a:solidFill>
                  <a:srgbClr val="0000E6"/>
                </a:solidFill>
              </a:rPr>
              <a:t>m </a:t>
            </a:r>
            <a:r>
              <a:rPr lang="si-LK" sz="2400" b="1">
                <a:solidFill>
                  <a:srgbClr val="0000E6"/>
                </a:solidFill>
              </a:rPr>
              <a:t>ක් දුරින් </a:t>
            </a:r>
            <a:r>
              <a:rPr lang="en-US" sz="2400" b="1">
                <a:solidFill>
                  <a:srgbClr val="0000E6"/>
                </a:solidFill>
              </a:rPr>
              <a:t>D </a:t>
            </a:r>
            <a:r>
              <a:rPr lang="si-LK" sz="2400" b="1">
                <a:solidFill>
                  <a:srgbClr val="0000E6"/>
                </a:solidFill>
              </a:rPr>
              <a:t>නිවස පිහිට</a:t>
            </a:r>
            <a:r>
              <a:rPr lang="si-LK" sz="2400" b="1" smtClean="0">
                <a:solidFill>
                  <a:srgbClr val="0000E6"/>
                </a:solidFill>
              </a:rPr>
              <a:t>ා</a:t>
            </a:r>
            <a:r>
              <a:rPr lang="en-US" sz="2400" b="1" smtClean="0">
                <a:solidFill>
                  <a:srgbClr val="0000E6"/>
                </a:solidFill>
              </a:rPr>
              <a:t> </a:t>
            </a:r>
            <a:r>
              <a:rPr lang="si-LK" sz="2400" b="1" smtClean="0">
                <a:solidFill>
                  <a:srgbClr val="0000E6"/>
                </a:solidFill>
              </a:rPr>
              <a:t>ඇත.</a:t>
            </a:r>
            <a:r>
              <a:rPr lang="si-LK" sz="2400" b="1">
                <a:solidFill>
                  <a:srgbClr val="0000E6"/>
                </a:solidFill>
              </a:rPr>
              <a:t> </a:t>
            </a:r>
            <a:endParaRPr lang="en-US" sz="2800" b="1">
              <a:solidFill>
                <a:srgbClr val="0000E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4880" y="487423"/>
            <a:ext cx="6005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mtClean="0">
                <a:solidFill>
                  <a:srgbClr val="0000E6"/>
                </a:solidFill>
              </a:rPr>
              <a:t> A </a:t>
            </a:r>
            <a:r>
              <a:rPr lang="si-LK" sz="2400" b="1">
                <a:solidFill>
                  <a:srgbClr val="0000E6"/>
                </a:solidFill>
              </a:rPr>
              <a:t>නිවසට නැගෙනහිර දිශාවෙන් </a:t>
            </a:r>
            <a:r>
              <a:rPr lang="en-US" sz="2400" b="1">
                <a:solidFill>
                  <a:srgbClr val="0000E6"/>
                </a:solidFill>
              </a:rPr>
              <a:t>B </a:t>
            </a:r>
            <a:r>
              <a:rPr lang="si-LK" sz="2400" b="1">
                <a:solidFill>
                  <a:srgbClr val="0000E6"/>
                </a:solidFill>
              </a:rPr>
              <a:t>පිහිටා ඇත.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99810" y="4991480"/>
            <a:ext cx="1737360" cy="14748"/>
          </a:xfrm>
          <a:prstGeom prst="line">
            <a:avLst/>
          </a:prstGeom>
          <a:ln w="1905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02769" y="4984174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967020" y="2497569"/>
            <a:ext cx="381000" cy="631362"/>
            <a:chOff x="7948456" y="4213376"/>
            <a:chExt cx="381000" cy="63136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8101997" y="4502993"/>
              <a:ext cx="0" cy="34174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0800000" flipV="1">
              <a:off x="7948456" y="4213376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i-LK" sz="1400" b="1" dirty="0" smtClean="0"/>
                <a:t>උ</a:t>
              </a:r>
              <a:endParaRPr lang="en-US" sz="1400" b="1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 rot="16200000">
            <a:off x="4085795" y="3947294"/>
            <a:ext cx="2103120" cy="14748"/>
          </a:xfrm>
          <a:prstGeom prst="line">
            <a:avLst/>
          </a:prstGeom>
          <a:ln w="1905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02475" y="4965174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26500" y="2898249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8442" y="577203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76219" y="274139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5590" y="4792037"/>
            <a:ext cx="34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8442" y="477944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20001" y="3978761"/>
            <a:ext cx="0" cy="10058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0800000" flipV="1">
            <a:off x="3248551" y="3657702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1400" b="1" dirty="0" smtClean="0"/>
              <a:t>උ</a:t>
            </a:r>
            <a:endParaRPr lang="en-US" sz="140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20001" y="2897039"/>
            <a:ext cx="1736957" cy="2088620"/>
          </a:xfrm>
          <a:prstGeom prst="line">
            <a:avLst/>
          </a:prstGeom>
          <a:ln w="1905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185" y="4420203"/>
            <a:ext cx="562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</a:t>
            </a:r>
            <a:r>
              <a:rPr lang="en-US" sz="1600" b="1" smtClean="0"/>
              <a:t>0</a:t>
            </a:r>
            <a:r>
              <a:rPr lang="en-US" sz="1600" b="1" baseline="30000" smtClean="0"/>
              <a:t>0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48839" y="3188907"/>
            <a:ext cx="521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</a:t>
            </a:r>
            <a:r>
              <a:rPr lang="en-US" sz="1600" b="1" smtClean="0"/>
              <a:t>0</a:t>
            </a:r>
            <a:r>
              <a:rPr lang="en-US" sz="1600" b="1" baseline="30000" smtClean="0"/>
              <a:t>0</a:t>
            </a:r>
            <a:endParaRPr lang="en-US" sz="1600" b="1" dirty="0"/>
          </a:p>
        </p:txBody>
      </p:sp>
      <p:sp>
        <p:nvSpPr>
          <p:cNvPr id="29" name="Arc 28"/>
          <p:cNvSpPr/>
          <p:nvPr/>
        </p:nvSpPr>
        <p:spPr>
          <a:xfrm rot="20589046">
            <a:off x="3164819" y="4395206"/>
            <a:ext cx="685491" cy="681444"/>
          </a:xfrm>
          <a:prstGeom prst="arc">
            <a:avLst>
              <a:gd name="adj1" fmla="val 16379880"/>
              <a:gd name="adj2" fmla="val 205018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9837296">
            <a:off x="4691885" y="2894798"/>
            <a:ext cx="685491" cy="681444"/>
          </a:xfrm>
          <a:prstGeom prst="arc">
            <a:avLst>
              <a:gd name="adj1" fmla="val 15984656"/>
              <a:gd name="adj2" fmla="val 209304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8570962">
            <a:off x="3872052" y="3684087"/>
            <a:ext cx="651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70m</a:t>
            </a:r>
            <a:endParaRPr lang="en-US" sz="1600" b="1" dirty="0"/>
          </a:p>
        </p:txBody>
      </p:sp>
      <p:sp>
        <p:nvSpPr>
          <p:cNvPr id="32" name="Half Frame 31"/>
          <p:cNvSpPr/>
          <p:nvPr/>
        </p:nvSpPr>
        <p:spPr>
          <a:xfrm rot="16200000" flipH="1">
            <a:off x="5003556" y="4871511"/>
            <a:ext cx="126014" cy="117013"/>
          </a:xfrm>
          <a:prstGeom prst="halfFrame">
            <a:avLst>
              <a:gd name="adj1" fmla="val 0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5125771" y="4997587"/>
            <a:ext cx="1" cy="964751"/>
          </a:xfrm>
          <a:prstGeom prst="line">
            <a:avLst/>
          </a:prstGeom>
          <a:ln w="19050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403355" y="4987273"/>
            <a:ext cx="1727785" cy="975065"/>
          </a:xfrm>
          <a:prstGeom prst="line">
            <a:avLst/>
          </a:prstGeom>
          <a:ln w="19050">
            <a:solidFill>
              <a:srgbClr val="00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24182" y="5234949"/>
            <a:ext cx="65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21m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 rot="6360155" flipH="1">
            <a:off x="2925617" y="4685016"/>
            <a:ext cx="785429" cy="780792"/>
          </a:xfrm>
          <a:prstGeom prst="arc">
            <a:avLst>
              <a:gd name="adj1" fmla="val 16379880"/>
              <a:gd name="adj2" fmla="val 48642"/>
            </a:avLst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alf Frame 36"/>
          <p:cNvSpPr/>
          <p:nvPr/>
        </p:nvSpPr>
        <p:spPr>
          <a:xfrm rot="5400000">
            <a:off x="3424151" y="4871507"/>
            <a:ext cx="126014" cy="117013"/>
          </a:xfrm>
          <a:prstGeom prst="halfFrame">
            <a:avLst>
              <a:gd name="adj1" fmla="val 0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24081" y="895795"/>
            <a:ext cx="727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>
                <a:solidFill>
                  <a:srgbClr val="0000C0"/>
                </a:solidFill>
              </a:rPr>
              <a:t>(</a:t>
            </a:r>
            <a:r>
              <a:rPr lang="en-US" sz="2400" b="1">
                <a:solidFill>
                  <a:srgbClr val="0000C0"/>
                </a:solidFill>
              </a:rPr>
              <a:t>ii</a:t>
            </a:r>
            <a:r>
              <a:rPr lang="si-LK" sz="2400" b="1">
                <a:solidFill>
                  <a:srgbClr val="0000C0"/>
                </a:solidFill>
              </a:rPr>
              <a:t>)</a:t>
            </a:r>
            <a:r>
              <a:rPr lang="en-US" sz="2400" b="1">
                <a:solidFill>
                  <a:srgbClr val="0000C0"/>
                </a:solidFill>
              </a:rPr>
              <a:t>  A </a:t>
            </a:r>
            <a:r>
              <a:rPr lang="si-LK" sz="2400" b="1">
                <a:solidFill>
                  <a:srgbClr val="0000C0"/>
                </a:solidFill>
              </a:rPr>
              <a:t>නිවසෙහි සිට </a:t>
            </a:r>
            <a:r>
              <a:rPr lang="en-US" sz="2400" b="1">
                <a:solidFill>
                  <a:srgbClr val="0000C0"/>
                </a:solidFill>
              </a:rPr>
              <a:t>D </a:t>
            </a:r>
            <a:r>
              <a:rPr lang="si-LK" sz="2400" b="1">
                <a:solidFill>
                  <a:srgbClr val="0000C0"/>
                </a:solidFill>
              </a:rPr>
              <a:t>නිවසෙහි දිගංශය ආසන්න අංශකයට </a:t>
            </a:r>
            <a:r>
              <a:rPr lang="en-US" sz="2400" b="1">
                <a:solidFill>
                  <a:srgbClr val="0000C0"/>
                </a:solidFill>
              </a:rPr>
              <a:t>   </a:t>
            </a:r>
          </a:p>
          <a:p>
            <a:r>
              <a:rPr lang="en-US" sz="2400" b="1">
                <a:solidFill>
                  <a:srgbClr val="0000C0"/>
                </a:solidFill>
              </a:rPr>
              <a:t>       </a:t>
            </a:r>
            <a:r>
              <a:rPr lang="si-LK" sz="2400" b="1">
                <a:solidFill>
                  <a:srgbClr val="0000C0"/>
                </a:solidFill>
              </a:rPr>
              <a:t>සොයන්න.    </a:t>
            </a:r>
            <a:endParaRPr lang="en-US" sz="28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6" grpId="0"/>
      <p:bldP spid="22" grpId="0"/>
      <p:bldP spid="27" grpId="0"/>
      <p:bldP spid="28" grpId="0"/>
      <p:bldP spid="29" grpId="0" animBg="1"/>
      <p:bldP spid="30" grpId="0" animBg="1"/>
      <p:bldP spid="31" grpId="0"/>
      <p:bldP spid="32" grpId="0" animBg="1"/>
      <p:bldP spid="36" grpId="0"/>
      <p:bldP spid="35" grpId="0" animBg="1"/>
      <p:bldP spid="37" grpId="0" animBg="1"/>
      <p:bldP spid="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05210" y="350795"/>
            <a:ext cx="2640466" cy="502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si-LK" sz="2000" kern="14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400" kern="1400">
                <a:solidFill>
                  <a:srgbClr val="000000"/>
                </a:solidFill>
                <a:latin typeface="Calibri" panose="020F0502020204030204" pitchFamily="34" charset="0"/>
              </a:rPr>
              <a:t>ABC </a:t>
            </a:r>
            <a:r>
              <a:rPr lang="si-LK" sz="2400" kern="1400">
                <a:solidFill>
                  <a:srgbClr val="000000"/>
                </a:solidFill>
                <a:latin typeface="Calibri" panose="020F0502020204030204" pitchFamily="34" charset="0"/>
              </a:rPr>
              <a:t>ත්‍රිකෝණයෙන්,</a:t>
            </a:r>
            <a:endParaRPr lang="si-LK" sz="2000" kern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77533" y="1010209"/>
                <a:ext cx="12607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kern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kern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sz="2400" i="1" kern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400" i="1" kern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kern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:endParaRPr lang="en-US" sz="2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533" y="1010209"/>
                <a:ext cx="1260788" cy="461665"/>
              </a:xfrm>
              <a:prstGeom prst="rect">
                <a:avLst/>
              </a:prstGeom>
              <a:blipFill>
                <a:blip r:embed="rId2"/>
                <a:stretch>
                  <a:fillRect l="-971" r="-1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94924" y="1747192"/>
                <a:ext cx="16166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5000</m:t>
                    </m:r>
                    <m:r>
                      <a:rPr lang="en-US" sz="2400" b="0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400" kern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:endParaRPr lang="en-US" sz="24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24" y="1747192"/>
                <a:ext cx="1616661" cy="461665"/>
              </a:xfrm>
              <a:prstGeom prst="rect">
                <a:avLst/>
              </a:prstGeom>
              <a:blipFill>
                <a:blip r:embed="rId3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13084" y="1624658"/>
                <a:ext cx="763735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700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700" b="0" i="0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700" i="1" kern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 kern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700" i="1" kern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70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084" y="1624658"/>
                <a:ext cx="763735" cy="684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62958" y="2871897"/>
                <a:ext cx="1728358" cy="531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9000"/>
                  </a:lnSpc>
                  <a:spcAft>
                    <a:spcPts val="600"/>
                  </a:spcAft>
                </a:pPr>
                <a:r>
                  <a:rPr lang="en-US" sz="2400" kern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AB  </a:t>
                </a:r>
                <a14:m>
                  <m:oMath xmlns:m="http://schemas.openxmlformats.org/officeDocument/2006/math">
                    <m:r>
                      <a:rPr lang="en-US" sz="2400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kern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US" sz="2400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35 m</a:t>
                </a:r>
                <a:endParaRPr lang="en-US" sz="2000" kern="1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58" y="2871897"/>
                <a:ext cx="1728358" cy="531812"/>
              </a:xfrm>
              <a:prstGeom prst="rect">
                <a:avLst/>
              </a:prstGeom>
              <a:blipFill>
                <a:blip r:embed="rId5"/>
                <a:stretch>
                  <a:fillRect l="-5654" t="-1149" r="-4594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911766" y="3391535"/>
            <a:ext cx="2601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400">
                <a:solidFill>
                  <a:srgbClr val="0000C0"/>
                </a:solidFill>
                <a:latin typeface="Calibri" panose="020F0502020204030204" pitchFamily="34" charset="0"/>
              </a:rPr>
              <a:t>ADB </a:t>
            </a:r>
            <a:r>
              <a:rPr lang="si-LK" sz="2400" kern="1400">
                <a:solidFill>
                  <a:srgbClr val="0000C0"/>
                </a:solidFill>
                <a:latin typeface="Calibri" panose="020F0502020204030204" pitchFamily="34" charset="0"/>
              </a:rPr>
              <a:t>ත්‍රිකෝණයෙන්,</a:t>
            </a:r>
            <a:endParaRPr lang="en-US" sz="2400">
              <a:solidFill>
                <a:srgbClr val="000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13626" y="4501271"/>
            <a:ext cx="1495922" cy="502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si-LK" sz="2400" kern="1400">
                <a:solidFill>
                  <a:srgbClr val="0000C0"/>
                </a:solidFill>
                <a:latin typeface="Calibri" panose="020F0502020204030204" pitchFamily="34" charset="0"/>
              </a:rPr>
              <a:t>= </a:t>
            </a:r>
            <a:r>
              <a:rPr lang="en-US" sz="2400" kern="1400" smtClean="0">
                <a:solidFill>
                  <a:srgbClr val="0000C0"/>
                </a:solidFill>
                <a:latin typeface="Calibri" panose="020F0502020204030204" pitchFamily="34" charset="0"/>
              </a:rPr>
              <a:t>  </a:t>
            </a:r>
            <a:r>
              <a:rPr lang="si-LK" sz="2400" kern="1400" smtClean="0">
                <a:solidFill>
                  <a:srgbClr val="0000C0"/>
                </a:solidFill>
                <a:latin typeface="Calibri" panose="020F0502020204030204" pitchFamily="34" charset="0"/>
              </a:rPr>
              <a:t> 0.6000</a:t>
            </a:r>
            <a:endParaRPr lang="si-LK" sz="2000" kern="1400">
              <a:solidFill>
                <a:srgbClr val="000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339886" y="5481106"/>
                <a:ext cx="10507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i-LK" sz="2400" i="1" kern="1400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kern="1400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kern="1400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e>
                        <m:sup>
                          <m:r>
                            <a:rPr lang="en-US" sz="2400" b="0" i="1" kern="1400" smtClean="0">
                              <a:solidFill>
                                <a:srgbClr val="000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86" y="5481106"/>
                <a:ext cx="105073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459351" y="5913916"/>
            <a:ext cx="4666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kern="1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kern="1400">
                <a:solidFill>
                  <a:srgbClr val="000000"/>
                </a:solidFill>
                <a:latin typeface="Calibri" panose="020F0502020204030204" pitchFamily="34" charset="0"/>
              </a:rPr>
              <a:t>A  </a:t>
            </a:r>
            <a:r>
              <a:rPr lang="si-LK" sz="2400" kern="1400">
                <a:solidFill>
                  <a:srgbClr val="000000"/>
                </a:solidFill>
                <a:latin typeface="Calibri" panose="020F0502020204030204" pitchFamily="34" charset="0"/>
              </a:rPr>
              <a:t>හි සිට </a:t>
            </a:r>
            <a:r>
              <a:rPr lang="en-US" sz="2400" kern="1400">
                <a:solidFill>
                  <a:srgbClr val="000000"/>
                </a:solidFill>
                <a:latin typeface="Calibri" panose="020F0502020204030204" pitchFamily="34" charset="0"/>
              </a:rPr>
              <a:t>D </a:t>
            </a:r>
            <a:r>
              <a:rPr lang="si-LK" sz="2400" kern="1400">
                <a:solidFill>
                  <a:srgbClr val="000000"/>
                </a:solidFill>
                <a:latin typeface="Calibri" panose="020F0502020204030204" pitchFamily="34" charset="0"/>
              </a:rPr>
              <a:t>හි දිගංශය  =  90</a:t>
            </a:r>
            <a:r>
              <a:rPr lang="si-LK" sz="1600" kern="1400" baseline="300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si-LK" sz="2400" kern="1400">
                <a:solidFill>
                  <a:srgbClr val="000000"/>
                </a:solidFill>
                <a:latin typeface="Calibri" panose="020F0502020204030204" pitchFamily="34" charset="0"/>
              </a:rPr>
              <a:t> + 31</a:t>
            </a:r>
            <a:r>
              <a:rPr lang="si-LK" sz="1600" kern="1400" baseline="300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si-LK" sz="2400" kern="140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017829" y="3911474"/>
                <a:ext cx="1942904" cy="474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400" b="0" i="0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̂"/>
                        <m:ctrlPr>
                          <a:rPr lang="en-US" sz="24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=  </m:t>
                    </m:r>
                  </m:oMath>
                </a14:m>
                <a:endParaRPr lang="en-US" sz="2400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829" y="3911474"/>
                <a:ext cx="1942904" cy="474169"/>
              </a:xfrm>
              <a:prstGeom prst="rect">
                <a:avLst/>
              </a:prstGeom>
              <a:blipFill>
                <a:blip r:embed="rId7"/>
                <a:stretch>
                  <a:fillRect t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555814" y="3752648"/>
                <a:ext cx="809837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2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3200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814" y="3752648"/>
                <a:ext cx="809837" cy="7918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352377" y="5024079"/>
                <a:ext cx="1583832" cy="474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̂"/>
                        <m:ctrlPr>
                          <a:rPr lang="en-US" sz="24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=  </m:t>
                    </m:r>
                  </m:oMath>
                </a14:m>
                <a:endParaRPr lang="en-US" sz="2400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77" y="5024079"/>
                <a:ext cx="1583832" cy="474169"/>
              </a:xfrm>
              <a:prstGeom prst="rect">
                <a:avLst/>
              </a:prstGeom>
              <a:blipFill>
                <a:blip r:embed="rId9"/>
                <a:stretch>
                  <a:fillRect t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91788" y="5024079"/>
                <a:ext cx="1471750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kern="1400" smtClean="0">
                    <a:solidFill>
                      <a:srgbClr val="0000C0"/>
                    </a:solidFill>
                    <a:latin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4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58</m:t>
                        </m:r>
                      </m:e>
                      <m:sup>
                        <m:r>
                          <a:rPr lang="en-US" sz="2400" b="0" i="1" kern="1400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sup>
                    </m:sSup>
                    <m:r>
                      <a:rPr lang="en-US" sz="2400" b="0" i="0" kern="1400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88" y="5024079"/>
                <a:ext cx="1471750" cy="4754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836014" y="5869490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800" kern="1400">
                <a:solidFill>
                  <a:srgbClr val="C00000"/>
                </a:solidFill>
                <a:latin typeface="Calibri" panose="020F0502020204030204" pitchFamily="34" charset="0"/>
              </a:rPr>
              <a:t>= </a:t>
            </a:r>
            <a:r>
              <a:rPr lang="si-LK" sz="2400" kern="1400">
                <a:solidFill>
                  <a:srgbClr val="C00000"/>
                </a:solidFill>
                <a:latin typeface="Calibri" panose="020F0502020204030204" pitchFamily="34" charset="0"/>
              </a:rPr>
              <a:t>121</a:t>
            </a:r>
            <a:r>
              <a:rPr lang="si-LK" sz="2400" kern="1400" baseline="30000">
                <a:solidFill>
                  <a:srgbClr val="C00000"/>
                </a:solidFill>
                <a:latin typeface="Calibri" panose="020F0502020204030204" pitchFamily="34" charset="0"/>
              </a:rPr>
              <a:t>0</a:t>
            </a:r>
            <a:endParaRPr lang="en-US" sz="28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18560" y="828260"/>
                <a:ext cx="65941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 kern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 kern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300" i="1" kern="1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23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560" y="828260"/>
                <a:ext cx="65941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2992" y="526032"/>
            <a:ext cx="3292125" cy="3755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76812" y="2317714"/>
                <a:ext cx="2118978" cy="531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9000"/>
                  </a:lnSpc>
                  <a:spcAft>
                    <a:spcPts val="600"/>
                  </a:spcAft>
                </a:pPr>
                <a:r>
                  <a:rPr lang="en-US" sz="2400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AB  </a:t>
                </a:r>
                <a14:m>
                  <m:oMath xmlns:m="http://schemas.openxmlformats.org/officeDocument/2006/math">
                    <m:r>
                      <a:rPr lang="en-US" sz="2400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kern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US" sz="2400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0.5</a:t>
                </a:r>
                <a14:m>
                  <m:oMath xmlns:m="http://schemas.openxmlformats.org/officeDocument/2006/math">
                    <m:r>
                      <a:rPr lang="en-US" sz="2400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</m:oMath>
                </a14:m>
                <a:endParaRPr lang="en-US" sz="2000" kern="1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812" y="2317714"/>
                <a:ext cx="2118978" cy="531812"/>
              </a:xfrm>
              <a:prstGeom prst="rect">
                <a:avLst/>
              </a:prstGeom>
              <a:blipFill>
                <a:blip r:embed="rId13"/>
                <a:stretch>
                  <a:fillRect l="-4598" t="-1149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5" y="380985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73105" y="2742584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400">
                <a:solidFill>
                  <a:srgbClr val="A20000"/>
                </a:solidFill>
                <a:latin typeface="Calibri" panose="020F0502020204030204" pitchFamily="34" charset="0"/>
              </a:rPr>
              <a:t>35 m</a:t>
            </a:r>
            <a:endParaRPr lang="en-US" b="1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9" grpId="0"/>
      <p:bldP spid="30" grpId="0"/>
      <p:bldP spid="31" grpId="0"/>
      <p:bldP spid="28" grpId="0"/>
      <p:bldP spid="3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9" y="380984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8138" y="416601"/>
            <a:ext cx="7556267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07000"/>
              </a:lnSpc>
              <a:spcAft>
                <a:spcPts val="800"/>
              </a:spcAft>
            </a:pP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රූපයේ දැක්වෙන පරිදි වෘත්ත දෙකක්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X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හා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Y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හිදී ඡේදනය වේ.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XA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හා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XB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විෂ්කම්භ දෙකකි. දික්කළ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AX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හා දික්කළ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BX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පිළිවෙලින්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P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හා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Q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හිදී වෘත්ත ඡේදනය කරයි. </a:t>
            </a:r>
            <a:endParaRPr lang="en-US" sz="2000" b="1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02" y="2109428"/>
            <a:ext cx="5054993" cy="299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 rot="6798242">
            <a:off x="5873207" y="886906"/>
            <a:ext cx="1047651" cy="1096945"/>
          </a:xfrm>
          <a:prstGeom prst="arc">
            <a:avLst>
              <a:gd name="adj1" fmla="val 16707849"/>
              <a:gd name="adj2" fmla="val 20244220"/>
            </a:avLst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9" y="380984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59" y="380984"/>
            <a:ext cx="5095513" cy="307630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3287" y="454230"/>
                <a:ext cx="3034229" cy="472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si-LK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i</a:t>
                </a:r>
                <a:r>
                  <a:rPr lang="si-LK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</a:t>
                </a:r>
                <a:r>
                  <a:rPr lang="en-US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 </a:t>
                </a:r>
                <a:r>
                  <a:rPr lang="si-LK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𝑸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9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9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𝑨</m:t>
                        </m:r>
                      </m:e>
                    </m:acc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𝒀</m:t>
                    </m:r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𝒀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9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9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𝑷</m:t>
                        </m:r>
                      </m:e>
                    </m:acc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𝑩</m:t>
                    </m:r>
                  </m:oMath>
                </a14:m>
                <a:r>
                  <a:rPr lang="en-US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බව </a:t>
                </a:r>
                <a:endParaRPr lang="en-US" sz="2400" b="1">
                  <a:solidFill>
                    <a:srgbClr val="000092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87" y="454230"/>
                <a:ext cx="3034229" cy="472630"/>
              </a:xfrm>
              <a:prstGeom prst="rect">
                <a:avLst/>
              </a:prstGeom>
              <a:blipFill>
                <a:blip r:embed="rId4"/>
                <a:stretch>
                  <a:fillRect l="-803" t="-7792" r="-220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401912" y="759163"/>
            <a:ext cx="3027713" cy="2031662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8065767">
            <a:off x="6750871" y="337179"/>
            <a:ext cx="1029876" cy="1078334"/>
          </a:xfrm>
          <a:prstGeom prst="arc">
            <a:avLst>
              <a:gd name="adj1" fmla="val 17012806"/>
              <a:gd name="adj2" fmla="val 20363958"/>
            </a:avLst>
          </a:prstGeom>
          <a:solidFill>
            <a:srgbClr val="FF717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Arc 27"/>
          <p:cNvSpPr/>
          <p:nvPr/>
        </p:nvSpPr>
        <p:spPr>
          <a:xfrm rot="8137988">
            <a:off x="6744487" y="331462"/>
            <a:ext cx="1047651" cy="1096945"/>
          </a:xfrm>
          <a:prstGeom prst="arc">
            <a:avLst>
              <a:gd name="adj1" fmla="val 16930835"/>
              <a:gd name="adj2" fmla="val 20300968"/>
            </a:avLst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385203" y="1450217"/>
            <a:ext cx="3479" cy="1353676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-60000">
            <a:off x="4105275" y="771525"/>
            <a:ext cx="2286000" cy="2038350"/>
          </a:xfrm>
          <a:custGeom>
            <a:avLst/>
            <a:gdLst>
              <a:gd name="connsiteX0" fmla="*/ 2286000 w 2286000"/>
              <a:gd name="connsiteY0" fmla="*/ 657225 h 2028825"/>
              <a:gd name="connsiteX1" fmla="*/ 2286000 w 2286000"/>
              <a:gd name="connsiteY1" fmla="*/ 2028825 h 2028825"/>
              <a:gd name="connsiteX2" fmla="*/ 0 w 2286000"/>
              <a:gd name="connsiteY2" fmla="*/ 2009775 h 2028825"/>
              <a:gd name="connsiteX3" fmla="*/ 1314450 w 2286000"/>
              <a:gd name="connsiteY3" fmla="*/ 0 h 2028825"/>
              <a:gd name="connsiteX4" fmla="*/ 2286000 w 2286000"/>
              <a:gd name="connsiteY4" fmla="*/ 65722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028825">
                <a:moveTo>
                  <a:pt x="2286000" y="657225"/>
                </a:moveTo>
                <a:lnTo>
                  <a:pt x="2286000" y="2028825"/>
                </a:lnTo>
                <a:lnTo>
                  <a:pt x="0" y="2009775"/>
                </a:lnTo>
                <a:lnTo>
                  <a:pt x="1314450" y="0"/>
                </a:lnTo>
                <a:lnTo>
                  <a:pt x="2286000" y="657225"/>
                </a:lnTo>
                <a:close/>
              </a:path>
            </a:pathLst>
          </a:custGeom>
          <a:solidFill>
            <a:srgbClr val="FFFF85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397032" y="1425854"/>
            <a:ext cx="2051643" cy="1378039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259862">
            <a:off x="3593009" y="2255421"/>
            <a:ext cx="1047651" cy="1096945"/>
          </a:xfrm>
          <a:prstGeom prst="arc">
            <a:avLst>
              <a:gd name="adj1" fmla="val 16930835"/>
              <a:gd name="adj2" fmla="val 20242687"/>
            </a:avLst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260088" y="868644"/>
            <a:ext cx="1177887" cy="1922180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79423" y="876346"/>
            <a:ext cx="885793" cy="1916363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78730" y="3657826"/>
                <a:ext cx="1272015" cy="472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𝑸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𝑨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𝒀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 =</m:t>
                    </m:r>
                  </m:oMath>
                </a14:m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0" y="3657826"/>
                <a:ext cx="1272015" cy="472630"/>
              </a:xfrm>
              <a:prstGeom prst="rect">
                <a:avLst/>
              </a:prstGeom>
              <a:blipFill>
                <a:blip r:embed="rId5"/>
                <a:stretch>
                  <a:fillRect l="-7692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088613" y="3658917"/>
                <a:ext cx="883575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𝒀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𝑿</m:t>
                        </m:r>
                      </m:e>
                    </m:acc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𝑩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endParaRPr lang="en-US" sz="2400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613" y="3658917"/>
                <a:ext cx="883575" cy="471539"/>
              </a:xfrm>
              <a:prstGeom prst="rect">
                <a:avLst/>
              </a:prstGeom>
              <a:blipFill>
                <a:blip r:embed="rId6"/>
                <a:stretch>
                  <a:fillRect l="-2069" t="-5128" r="-2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92424" y="3681072"/>
                <a:ext cx="5714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sz="2400" b="1" smtClean="0">
                    <a:solidFill>
                      <a:schemeClr val="tx1"/>
                    </a:solidFill>
                  </a:rPr>
                  <a:t>(වෘත්ත චතුරස්‍රයක පාදයක් දික්කිරීමෙන් සෑදෙන බාහිර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i-L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si-LK" sz="2400" b="1" smtClean="0">
                    <a:solidFill>
                      <a:schemeClr val="tx1"/>
                    </a:solidFill>
                  </a:rPr>
                  <a:t>.....) 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24" y="3681072"/>
                <a:ext cx="5714848" cy="830997"/>
              </a:xfrm>
              <a:prstGeom prst="rect">
                <a:avLst/>
              </a:prstGeom>
              <a:blipFill>
                <a:blip r:embed="rId7"/>
                <a:stretch>
                  <a:fillRect l="-170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41523" y="4609961"/>
                <a:ext cx="950901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m:t>𝒀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m:t>𝑷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523" y="4609961"/>
                <a:ext cx="950901" cy="471539"/>
              </a:xfrm>
              <a:prstGeom prst="rect">
                <a:avLst/>
              </a:prstGeom>
              <a:blipFill>
                <a:blip r:embed="rId8"/>
                <a:stretch>
                  <a:fillRect t="-5128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88733" y="4609961"/>
                <a:ext cx="1199880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𝒀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𝑿</m:t>
                        </m:r>
                      </m:e>
                    </m:acc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=</m:t>
                    </m:r>
                  </m:oMath>
                </a14:m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endParaRPr lang="en-US" sz="2400">
                  <a:solidFill>
                    <a:srgbClr val="000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33" y="4609961"/>
                <a:ext cx="1199880" cy="471539"/>
              </a:xfrm>
              <a:prstGeom prst="rect">
                <a:avLst/>
              </a:prstGeom>
              <a:blipFill>
                <a:blip r:embed="rId9"/>
                <a:stretch>
                  <a:fillRect l="-1523"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997658" y="4603565"/>
                <a:ext cx="28749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sz="2400" b="1" smtClean="0">
                    <a:solidFill>
                      <a:schemeClr val="tx1"/>
                    </a:solidFill>
                  </a:rPr>
                  <a:t>(එකම</a:t>
                </a:r>
                <a14:m>
                  <m:oMath xmlns:m="http://schemas.openxmlformats.org/officeDocument/2006/math">
                    <m:r>
                      <a:rPr lang="si-LK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i-LK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ඛණ්ඩයේ</m:t>
                    </m:r>
                    <m:r>
                      <a:rPr lang="si-LK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si-L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si-LK" sz="2400" b="1" smtClean="0">
                    <a:solidFill>
                      <a:schemeClr val="tx1"/>
                    </a:solidFill>
                  </a:rPr>
                  <a:t>) 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658" y="4603565"/>
                <a:ext cx="2874923" cy="461665"/>
              </a:xfrm>
              <a:prstGeom prst="rect">
                <a:avLst/>
              </a:prstGeom>
              <a:blipFill>
                <a:blip r:embed="rId10"/>
                <a:stretch>
                  <a:fillRect l="-33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92408" y="5356285"/>
                <a:ext cx="1533818" cy="472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 smtClean="0">
                    <a:solidFill>
                      <a:srgbClr val="B4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B4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anose="020B0502040204020203" pitchFamily="34" charset="0"/>
                      </a:rPr>
                      <m:t>∴</m:t>
                    </m:r>
                    <m:r>
                      <a:rPr lang="en-US" sz="2400" b="1" i="1">
                        <a:solidFill>
                          <a:srgbClr val="B4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𝑸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B4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B4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𝑨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B4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𝒀</m:t>
                    </m:r>
                    <m:r>
                      <a:rPr lang="en-US" sz="2400" b="1" i="1" smtClean="0">
                        <a:solidFill>
                          <a:srgbClr val="B4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 =</m:t>
                    </m:r>
                  </m:oMath>
                </a14:m>
                <a:endParaRPr lang="en-US" sz="2400" b="1">
                  <a:solidFill>
                    <a:srgbClr val="B4000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8" y="5356285"/>
                <a:ext cx="1533818" cy="472630"/>
              </a:xfrm>
              <a:prstGeom prst="rect">
                <a:avLst/>
              </a:prstGeom>
              <a:blipFill>
                <a:blip r:embed="rId11"/>
                <a:stretch>
                  <a:fillRect l="-6375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021287" y="5356285"/>
                <a:ext cx="950901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B4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m:t>𝒀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solidFill>
                                <a:srgbClr val="B4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B4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Iskoola Pota" panose="020B0502040204020203" pitchFamily="34" charset="0"/>
                            </a:rPr>
                            <m:t>𝑷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B4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srgbClr val="B4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Iskoola Pota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400" b="1">
                  <a:solidFill>
                    <a:srgbClr val="B4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87" y="5356285"/>
                <a:ext cx="950901" cy="471539"/>
              </a:xfrm>
              <a:prstGeom prst="rect">
                <a:avLst/>
              </a:prstGeom>
              <a:blipFill>
                <a:blip r:embed="rId12"/>
                <a:stretch>
                  <a:fillRect t="-5195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8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8" grpId="0" animBg="1"/>
      <p:bldP spid="28" grpId="0" animBg="1"/>
      <p:bldP spid="12" grpId="0" animBg="1"/>
      <p:bldP spid="12" grpId="1" animBg="1"/>
      <p:bldP spid="15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75" y="456775"/>
            <a:ext cx="5054965" cy="2990389"/>
          </a:xfrm>
          <a:prstGeom prst="rect">
            <a:avLst/>
          </a:prstGeom>
        </p:spPr>
      </p:pic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9" y="380984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4965" y="442920"/>
                <a:ext cx="36711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si-LK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ii</a:t>
                </a:r>
                <a:r>
                  <a:rPr lang="si-LK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  </m:t>
                    </m:r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𝑨𝒀𝑩</m:t>
                    </m:r>
                  </m:oMath>
                </a14:m>
                <a:r>
                  <a:rPr lang="en-US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සරල රේඛාවක් බව</a:t>
                </a:r>
                <a:endParaRPr lang="en-US" sz="2400" b="1">
                  <a:solidFill>
                    <a:srgbClr val="000092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5" y="442920"/>
                <a:ext cx="3671198" cy="461665"/>
              </a:xfrm>
              <a:prstGeom prst="rect">
                <a:avLst/>
              </a:prstGeom>
              <a:blipFill>
                <a:blip r:embed="rId4"/>
                <a:stretch>
                  <a:fillRect l="-663" t="-10667" r="-149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04969" y="3591466"/>
                <a:ext cx="1649811" cy="528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US" sz="2400" b="1"/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/>
                  <a:t>X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90</a:t>
                </a:r>
                <a:r>
                  <a:rPr lang="en-US" sz="2400" b="1" baseline="30000"/>
                  <a:t>0</a:t>
                </a:r>
                <a:r>
                  <a:rPr lang="en-US" sz="2400" b="1"/>
                  <a:t> 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9" y="3591466"/>
                <a:ext cx="1649811" cy="528414"/>
              </a:xfrm>
              <a:prstGeom prst="rect">
                <a:avLst/>
              </a:prstGeom>
              <a:blipFill>
                <a:blip r:embed="rId5"/>
                <a:stretch>
                  <a:fillRect l="-5535" t="-2299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8399" y="4183054"/>
                <a:ext cx="1898597" cy="528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59080">
                  <a:lnSpc>
                    <a:spcPct val="115000"/>
                  </a:lnSpc>
                </a:pPr>
                <a:r>
                  <a:rPr lang="en-US" sz="2400" b="1"/>
                  <a:t>X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/>
                  <a:t>B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90</a:t>
                </a:r>
                <a:r>
                  <a:rPr lang="en-US" sz="2400" b="1" baseline="30000"/>
                  <a:t>0</a:t>
                </a:r>
                <a:r>
                  <a:rPr lang="en-US" sz="2400" b="1"/>
                  <a:t>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99" y="4183054"/>
                <a:ext cx="1898597" cy="528414"/>
              </a:xfrm>
              <a:prstGeom prst="rect">
                <a:avLst/>
              </a:prstGeom>
              <a:blipFill>
                <a:blip r:embed="rId6"/>
                <a:stretch>
                  <a:fillRect t="-2299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2504" y="4681011"/>
                <a:ext cx="3081613" cy="528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59080">
                  <a:lnSpc>
                    <a:spcPct val="115000"/>
                  </a:lnSpc>
                </a:pPr>
                <a:r>
                  <a:rPr lang="en-US" sz="2400" b="1"/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/>
                  <a:t>B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</a:t>
                </a:r>
                <a:r>
                  <a:rPr lang="en-US" sz="2400" b="1" smtClean="0"/>
                  <a:t> 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 smtClean="0"/>
                  <a:t>X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b="1" smtClean="0"/>
                  <a:t>  </a:t>
                </a:r>
                <a:r>
                  <a:rPr lang="en-US" sz="2400" b="1"/>
                  <a:t>X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/>
                  <a:t>B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4" y="4681011"/>
                <a:ext cx="3081613" cy="528414"/>
              </a:xfrm>
              <a:prstGeom prst="rect">
                <a:avLst/>
              </a:prstGeom>
              <a:blipFill>
                <a:blip r:embed="rId7"/>
                <a:stretch>
                  <a:fillRect t="-2299" r="-3360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24116" y="5864430"/>
                <a:ext cx="3151119" cy="491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5908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rgbClr val="B40000"/>
                        </a:solidFill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b="1">
                    <a:solidFill>
                      <a:srgbClr val="B40000"/>
                    </a:solidFill>
                  </a:rPr>
                  <a:t> </a:t>
                </a:r>
                <a:r>
                  <a:rPr lang="en-US" sz="2400" b="1" smtClean="0">
                    <a:solidFill>
                      <a:srgbClr val="B40000"/>
                    </a:solidFill>
                  </a:rPr>
                  <a:t> AYB </a:t>
                </a:r>
                <a:r>
                  <a:rPr lang="si-LK" sz="2400" b="1">
                    <a:solidFill>
                      <a:srgbClr val="B40000"/>
                    </a:solidFill>
                  </a:rPr>
                  <a:t>සරල රේඛාවකි</a:t>
                </a:r>
                <a:endParaRPr lang="en-US" sz="2400" b="1">
                  <a:solidFill>
                    <a:srgbClr val="B4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16" y="5864430"/>
                <a:ext cx="3151119" cy="491160"/>
              </a:xfrm>
              <a:prstGeom prst="rect">
                <a:avLst/>
              </a:prstGeom>
              <a:blipFill>
                <a:blip r:embed="rId8"/>
                <a:stretch>
                  <a:fillRect t="-3704" r="-193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-Shape 14"/>
          <p:cNvSpPr/>
          <p:nvPr/>
        </p:nvSpPr>
        <p:spPr>
          <a:xfrm flipV="1">
            <a:off x="6175703" y="2604047"/>
            <a:ext cx="199065" cy="182880"/>
          </a:xfrm>
          <a:prstGeom prst="corner">
            <a:avLst>
              <a:gd name="adj1" fmla="val 0"/>
              <a:gd name="adj2" fmla="val 0"/>
            </a:avLst>
          </a:prstGeom>
          <a:solidFill>
            <a:srgbClr val="B4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/>
        </p:nvSpPr>
        <p:spPr>
          <a:xfrm flipH="1" flipV="1">
            <a:off x="6391375" y="2604481"/>
            <a:ext cx="199065" cy="18288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12177" y="5219953"/>
                <a:ext cx="19559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 90</a:t>
                </a:r>
                <a:r>
                  <a:rPr lang="en-US" sz="2400" b="1" baseline="30000"/>
                  <a:t>0</a:t>
                </a:r>
                <a:r>
                  <a:rPr lang="en-US" sz="2400" b="1"/>
                  <a:t> </a:t>
                </a:r>
                <a:r>
                  <a:rPr lang="en-US" sz="2400" b="1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b="1" smtClean="0"/>
                  <a:t>  </a:t>
                </a:r>
                <a:r>
                  <a:rPr lang="en-US" sz="2400" b="1"/>
                  <a:t>90</a:t>
                </a:r>
                <a:r>
                  <a:rPr lang="en-US" sz="2400" b="1" baseline="30000"/>
                  <a:t>0</a:t>
                </a:r>
                <a:r>
                  <a:rPr lang="en-US" sz="2400" b="1"/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177" y="5219953"/>
                <a:ext cx="1955985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55668" y="5744792"/>
                <a:ext cx="1315104" cy="491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5908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180</a:t>
                </a:r>
                <a:r>
                  <a:rPr lang="en-US" sz="2400" b="1" baseline="30000"/>
                  <a:t>0</a:t>
                </a:r>
                <a:endParaRPr lang="en-US" sz="2400" b="1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668" y="5744792"/>
                <a:ext cx="1315104" cy="491160"/>
              </a:xfrm>
              <a:prstGeom prst="rect">
                <a:avLst/>
              </a:prstGeom>
              <a:blipFill>
                <a:blip r:embed="rId10"/>
                <a:stretch>
                  <a:fillRect t="-3704" r="-92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V="1">
            <a:off x="4090276" y="2803112"/>
            <a:ext cx="4332359" cy="3531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37008" y="3584928"/>
            <a:ext cx="313579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/>
              <a:t>(</a:t>
            </a:r>
            <a:r>
              <a:rPr lang="si-LK" sz="2400" b="1"/>
              <a:t>අර්ධ වෘත්තයක කෝණ</a:t>
            </a:r>
            <a:r>
              <a:rPr lang="en-US" sz="2400" b="1"/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75398" y="4173719"/>
            <a:ext cx="3397405" cy="49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9080">
              <a:lnSpc>
                <a:spcPct val="115000"/>
              </a:lnSpc>
            </a:pPr>
            <a:r>
              <a:rPr lang="en-US" sz="2400" b="1"/>
              <a:t>(</a:t>
            </a:r>
            <a:r>
              <a:rPr lang="si-LK" sz="2400" b="1"/>
              <a:t>අර්ධ වෘත්තයක කෝණ</a:t>
            </a:r>
            <a:r>
              <a:rPr lang="en-US" sz="2400" b="1"/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04482" y="2791803"/>
            <a:ext cx="2286893" cy="14058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55421" y="2796759"/>
            <a:ext cx="2060588" cy="9314"/>
          </a:xfrm>
          <a:prstGeom prst="line">
            <a:avLst/>
          </a:prstGeom>
          <a:ln w="28575">
            <a:solidFill>
              <a:srgbClr val="000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  <p:bldP spid="16" grpId="0" animBg="1"/>
      <p:bldP spid="17" grpId="0"/>
      <p:bldP spid="18" grpId="0"/>
      <p:bldP spid="22" grpId="0"/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77714" y="380984"/>
                <a:ext cx="2281123" cy="850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40005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𝑨𝑿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𝑿𝑩</m:t>
                        </m:r>
                      </m:den>
                    </m:f>
                    <m:r>
                      <a:rPr lang="en-US" sz="32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𝑸𝑿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𝑿𝑷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බව</a:t>
                </a:r>
                <a:endParaRPr lang="en-US" sz="2000" b="1">
                  <a:solidFill>
                    <a:srgbClr val="000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714" y="380984"/>
                <a:ext cx="2281123" cy="850939"/>
              </a:xfrm>
              <a:prstGeom prst="rect">
                <a:avLst/>
              </a:prstGeom>
              <a:blipFill>
                <a:blip r:embed="rId2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46" y="139729"/>
            <a:ext cx="5095513" cy="3076308"/>
          </a:xfrm>
          <a:prstGeom prst="rect">
            <a:avLst/>
          </a:prstGeom>
          <a:noFill/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9" y="380984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3143" y="487422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iii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en-US" sz="240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166179" y="1187352"/>
            <a:ext cx="2251923" cy="1378617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431751" y="1160056"/>
            <a:ext cx="2033319" cy="1378617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90525" y="523636"/>
            <a:ext cx="941226" cy="663716"/>
          </a:xfrm>
          <a:prstGeom prst="line">
            <a:avLst/>
          </a:prstGeom>
          <a:ln w="28575">
            <a:solidFill>
              <a:srgbClr val="00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445400" y="615381"/>
            <a:ext cx="913928" cy="558323"/>
          </a:xfrm>
          <a:prstGeom prst="line">
            <a:avLst/>
          </a:prstGeom>
          <a:ln w="28575">
            <a:solidFill>
              <a:srgbClr val="00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169461" y="526800"/>
            <a:ext cx="2272937" cy="2037806"/>
          </a:xfrm>
          <a:custGeom>
            <a:avLst/>
            <a:gdLst>
              <a:gd name="connsiteX0" fmla="*/ 1323703 w 2272937"/>
              <a:gd name="connsiteY0" fmla="*/ 0 h 2037806"/>
              <a:gd name="connsiteX1" fmla="*/ 0 w 2272937"/>
              <a:gd name="connsiteY1" fmla="*/ 2037806 h 2037806"/>
              <a:gd name="connsiteX2" fmla="*/ 2272937 w 2272937"/>
              <a:gd name="connsiteY2" fmla="*/ 661852 h 2037806"/>
              <a:gd name="connsiteX3" fmla="*/ 1323703 w 2272937"/>
              <a:gd name="connsiteY3" fmla="*/ 0 h 203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937" h="2037806">
                <a:moveTo>
                  <a:pt x="1323703" y="0"/>
                </a:moveTo>
                <a:lnTo>
                  <a:pt x="0" y="2037806"/>
                </a:lnTo>
                <a:lnTo>
                  <a:pt x="2272937" y="661852"/>
                </a:lnTo>
                <a:lnTo>
                  <a:pt x="1323703" y="0"/>
                </a:lnTo>
                <a:close/>
              </a:path>
            </a:pathLst>
          </a:custGeom>
          <a:solidFill>
            <a:srgbClr val="BCFF9B">
              <a:alpha val="63000"/>
            </a:srgbClr>
          </a:solidFill>
          <a:ln w="19050"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442398" y="613886"/>
            <a:ext cx="2046514" cy="1942011"/>
          </a:xfrm>
          <a:custGeom>
            <a:avLst/>
            <a:gdLst>
              <a:gd name="connsiteX0" fmla="*/ 888274 w 2046514"/>
              <a:gd name="connsiteY0" fmla="*/ 0 h 1942011"/>
              <a:gd name="connsiteX1" fmla="*/ 0 w 2046514"/>
              <a:gd name="connsiteY1" fmla="*/ 557348 h 1942011"/>
              <a:gd name="connsiteX2" fmla="*/ 2046514 w 2046514"/>
              <a:gd name="connsiteY2" fmla="*/ 1942011 h 1942011"/>
              <a:gd name="connsiteX3" fmla="*/ 888274 w 2046514"/>
              <a:gd name="connsiteY3" fmla="*/ 0 h 19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514" h="1942011">
                <a:moveTo>
                  <a:pt x="888274" y="0"/>
                </a:moveTo>
                <a:lnTo>
                  <a:pt x="0" y="557348"/>
                </a:lnTo>
                <a:lnTo>
                  <a:pt x="2046514" y="1942011"/>
                </a:lnTo>
                <a:lnTo>
                  <a:pt x="888274" y="0"/>
                </a:lnTo>
                <a:close/>
              </a:path>
            </a:pathLst>
          </a:custGeom>
          <a:solidFill>
            <a:srgbClr val="FFE697">
              <a:alpha val="72000"/>
            </a:srgbClr>
          </a:solidFill>
          <a:ln w="19050"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2539000">
            <a:off x="6114649" y="807066"/>
            <a:ext cx="708576" cy="742649"/>
          </a:xfrm>
          <a:prstGeom prst="arc">
            <a:avLst>
              <a:gd name="adj1" fmla="val 17115125"/>
              <a:gd name="adj2" fmla="val 21051652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rc 20"/>
          <p:cNvSpPr/>
          <p:nvPr/>
        </p:nvSpPr>
        <p:spPr>
          <a:xfrm rot="19218666" flipH="1">
            <a:off x="6079515" y="819721"/>
            <a:ext cx="704798" cy="737960"/>
          </a:xfrm>
          <a:prstGeom prst="arc">
            <a:avLst>
              <a:gd name="adj1" fmla="val 17115125"/>
              <a:gd name="adj2" fmla="val 21051652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c 21"/>
          <p:cNvSpPr/>
          <p:nvPr/>
        </p:nvSpPr>
        <p:spPr>
          <a:xfrm>
            <a:off x="3771368" y="2092244"/>
            <a:ext cx="855071" cy="895304"/>
          </a:xfrm>
          <a:prstGeom prst="arc">
            <a:avLst>
              <a:gd name="adj1" fmla="val 18146205"/>
              <a:gd name="adj2" fmla="val 19702225"/>
            </a:avLst>
          </a:prstGeom>
          <a:solidFill>
            <a:srgbClr val="FF018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rc 22"/>
          <p:cNvSpPr/>
          <p:nvPr/>
        </p:nvSpPr>
        <p:spPr>
          <a:xfrm rot="16200000">
            <a:off x="8037535" y="2077189"/>
            <a:ext cx="855071" cy="895304"/>
          </a:xfrm>
          <a:prstGeom prst="arc">
            <a:avLst>
              <a:gd name="adj1" fmla="val 18146193"/>
              <a:gd name="adj2" fmla="val 19702225"/>
            </a:avLst>
          </a:prstGeom>
          <a:solidFill>
            <a:srgbClr val="FF018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1920000">
            <a:off x="5435856" y="557714"/>
            <a:ext cx="130628" cy="1306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3420000">
            <a:off x="7246246" y="648063"/>
            <a:ext cx="130628" cy="1306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254" y="2081380"/>
                <a:ext cx="18562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𝑨𝑸𝑿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හා</m:t>
                      </m:r>
                      <m:r>
                        <a:rPr lang="si-LK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𝑩𝑷𝑿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54" y="2081380"/>
                <a:ext cx="1856277" cy="369332"/>
              </a:xfrm>
              <a:prstGeom prst="rect">
                <a:avLst/>
              </a:prstGeom>
              <a:blipFill>
                <a:blip r:embed="rId5"/>
                <a:stretch>
                  <a:fillRect l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86218" y="2387618"/>
            <a:ext cx="29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/>
              <a:t>ත්‍රිකෝණ දෙකෙහි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86218" y="3216845"/>
                <a:ext cx="194418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18" y="3216845"/>
                <a:ext cx="1944187" cy="473976"/>
              </a:xfrm>
              <a:prstGeom prst="rect">
                <a:avLst/>
              </a:prstGeom>
              <a:blipFill>
                <a:blip r:embed="rId6"/>
                <a:stretch>
                  <a:fillRect t="-5195" r="-11912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838955" y="3184525"/>
            <a:ext cx="313579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si-LK" sz="2400" b="1" smtClean="0"/>
              <a:t>(අර</a:t>
            </a:r>
            <a:r>
              <a:rPr lang="si-LK" sz="2400" b="1"/>
              <a:t>්ධ වෘත්තයක කෝ</a:t>
            </a:r>
            <a:r>
              <a:rPr lang="si-LK" sz="2400" b="1" smtClean="0"/>
              <a:t>ණ)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87357" y="3718117"/>
                <a:ext cx="1944187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57" y="3718117"/>
                <a:ext cx="1944187" cy="471539"/>
              </a:xfrm>
              <a:prstGeom prst="rect">
                <a:avLst/>
              </a:prstGeom>
              <a:blipFill>
                <a:blip r:embed="rId7"/>
                <a:stretch>
                  <a:fillRect t="-5195" r="-11599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2838954" y="3672591"/>
            <a:ext cx="2151551" cy="49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si-LK" sz="2400" b="1" smtClean="0"/>
              <a:t>(ප්‍රතිමුඛ ක</a:t>
            </a:r>
            <a:r>
              <a:rPr lang="si-LK" sz="2400" b="1"/>
              <a:t>ෝ</a:t>
            </a:r>
            <a:r>
              <a:rPr lang="si-LK" sz="2400" b="1" smtClean="0"/>
              <a:t>ණ)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6218" y="4216952"/>
                <a:ext cx="1944187" cy="472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18" y="4216952"/>
                <a:ext cx="1944187" cy="472630"/>
              </a:xfrm>
              <a:prstGeom prst="rect">
                <a:avLst/>
              </a:prstGeom>
              <a:blipFill>
                <a:blip r:embed="rId8"/>
                <a:stretch>
                  <a:fillRect t="-5195" r="-1222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2838954" y="4161668"/>
            <a:ext cx="505619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si-LK" sz="2400" b="1" smtClean="0"/>
              <a:t>(ත්‍රිකෝණයක අභ්‍යන්තර ක</a:t>
            </a:r>
            <a:r>
              <a:rPr lang="si-LK" sz="2400" b="1"/>
              <a:t>ෝ</a:t>
            </a:r>
            <a:r>
              <a:rPr lang="si-LK" sz="2400" b="1" smtClean="0"/>
              <a:t>ණ එකතුව)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42706" y="4689582"/>
                <a:ext cx="5639255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si-LK" sz="2400" b="1" smtClean="0"/>
                  <a:t>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𝑨𝑸𝑿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i-LK" sz="2400" b="1" i="1">
                        <a:latin typeface="Cambria Math" panose="02040503050406030204" pitchFamily="18" charset="0"/>
                      </a:rPr>
                      <m:t>හා</m:t>
                    </m:r>
                    <m:r>
                      <a:rPr lang="si-LK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𝑩𝑷𝑿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i-LK" sz="2400" b="1" smtClean="0"/>
                  <a:t>ත්‍රිකෝණ සමකෝණී වේ.</a:t>
                </a:r>
                <a:endParaRPr lang="en-US" sz="2400" b="1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06" y="4689582"/>
                <a:ext cx="5639255" cy="517065"/>
              </a:xfrm>
              <a:prstGeom prst="rect">
                <a:avLst/>
              </a:prstGeom>
              <a:blipFill>
                <a:blip r:embed="rId9"/>
                <a:stretch>
                  <a:fillRect l="-1622"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722698" y="5055368"/>
            <a:ext cx="6572633" cy="49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si-LK" sz="2400" b="1" smtClean="0">
                <a:solidFill>
                  <a:srgbClr val="0000E6"/>
                </a:solidFill>
              </a:rPr>
              <a:t>සමකෝණී ත්‍රිකෝණවල අනුරූප පාද සමානුපාතික වේ.</a:t>
            </a:r>
            <a:endParaRPr lang="en-US" sz="2400" b="1">
              <a:solidFill>
                <a:srgbClr val="0000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345316" y="5528366"/>
                <a:ext cx="2281123" cy="850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40005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anose="020B0502040204020203" pitchFamily="34" charset="0"/>
                      </a:rPr>
                      <m:t>∴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𝑨𝑿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𝑿𝑩</m:t>
                        </m:r>
                      </m:den>
                    </m:f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𝑸𝑿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𝑿𝑷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endParaRPr lang="en-US" sz="2000" b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316" y="5528366"/>
                <a:ext cx="2281123" cy="8509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6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05456" y="252911"/>
                <a:ext cx="510059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iv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   XY</a:t>
                </a:r>
                <a:r>
                  <a:rPr lang="en-US" sz="28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මගින්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𝑸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𝒀</m:t>
                        </m:r>
                      </m:e>
                    </m:acc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𝑷</m:t>
                    </m:r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සමච්ඡේද වන බව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000" b="1">
                  <a:solidFill>
                    <a:srgbClr val="000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56" y="252911"/>
                <a:ext cx="5100596" cy="738664"/>
              </a:xfrm>
              <a:prstGeom prst="rect">
                <a:avLst/>
              </a:prstGeom>
              <a:blipFill>
                <a:blip r:embed="rId2"/>
                <a:stretch>
                  <a:fillRect l="-59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06" y="731716"/>
            <a:ext cx="5095513" cy="3076308"/>
          </a:xfrm>
          <a:prstGeom prst="rect">
            <a:avLst/>
          </a:prstGeom>
          <a:noFill/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9" y="380984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2504" y="3694354"/>
                <a:ext cx="4591321" cy="529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/>
                  <a:t>Q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 smtClean="0"/>
                  <a:t>X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</a:t>
                </a:r>
                <a:r>
                  <a:rPr lang="en-US" sz="2400" b="1" smtClean="0"/>
                  <a:t>  Q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400" b="1" smtClean="0"/>
                  <a:t>X    </a:t>
                </a:r>
                <a:r>
                  <a:rPr lang="si-LK" sz="2400" b="1"/>
                  <a:t>(එකම ඛණ්ඩයේ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si-LK" sz="2400" b="1"/>
                  <a:t>)</a:t>
                </a:r>
                <a:endParaRPr lang="en-US" sz="2400" b="1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4" y="3694354"/>
                <a:ext cx="4591321" cy="529697"/>
              </a:xfrm>
              <a:prstGeom prst="rect">
                <a:avLst/>
              </a:prstGeom>
              <a:blipFill>
                <a:blip r:embed="rId5"/>
                <a:stretch>
                  <a:fillRect l="-1989" t="-2299" r="-1061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1783" y="4298732"/>
                <a:ext cx="4867038" cy="528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9250">
                  <a:lnSpc>
                    <a:spcPct val="115000"/>
                  </a:lnSpc>
                </a:pPr>
                <a:r>
                  <a:rPr lang="en-US" sz="2400" b="1"/>
                  <a:t>X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/>
                  <a:t>P </a:t>
                </a:r>
                <a:r>
                  <a:rPr lang="en-US" sz="2400" b="1" smtClean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smtClean="0"/>
                  <a:t>   </a:t>
                </a:r>
                <a:r>
                  <a:rPr lang="en-US" sz="2400" b="1"/>
                  <a:t>X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2400" b="1"/>
                  <a:t>P</a:t>
                </a:r>
                <a:r>
                  <a:rPr lang="si-LK" sz="2400" b="1"/>
                  <a:t>  </a:t>
                </a:r>
                <a:r>
                  <a:rPr lang="en-US" sz="2400" b="1" smtClean="0"/>
                  <a:t>  </a:t>
                </a:r>
                <a:r>
                  <a:rPr lang="si-LK" sz="2400" b="1" smtClean="0"/>
                  <a:t>(</a:t>
                </a:r>
                <a:r>
                  <a:rPr lang="si-LK" sz="2400" b="1"/>
                  <a:t>එකම ඛණ්ඩයේ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si-LK" sz="2400" b="1"/>
                  <a:t>)</a:t>
                </a:r>
                <a:endParaRPr lang="en-US" sz="2400" b="1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83" y="4298732"/>
                <a:ext cx="4867038" cy="528414"/>
              </a:xfrm>
              <a:prstGeom prst="rect">
                <a:avLst/>
              </a:prstGeom>
              <a:blipFill>
                <a:blip r:embed="rId6"/>
                <a:stretch>
                  <a:fillRect t="-2299" r="-877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5349" y="4926323"/>
                <a:ext cx="3749744" cy="529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925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/>
                  <a:t>Q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400" b="1"/>
                  <a:t>X </a:t>
                </a:r>
                <a:r>
                  <a:rPr lang="en-US" sz="2400" b="1" smtClean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</a:t>
                </a:r>
                <a:r>
                  <a:rPr lang="en-US" sz="2400" b="1" smtClean="0"/>
                  <a:t>  X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2400" b="1"/>
                  <a:t>P</a:t>
                </a:r>
                <a:r>
                  <a:rPr lang="si-LK" sz="2400" b="1"/>
                  <a:t>  </a:t>
                </a:r>
                <a:r>
                  <a:rPr lang="en-US" sz="2400" b="1" smtClean="0"/>
                  <a:t> </a:t>
                </a:r>
                <a:r>
                  <a:rPr lang="si-LK" sz="2400" b="1" smtClean="0"/>
                  <a:t> </a:t>
                </a:r>
                <a:r>
                  <a:rPr lang="si-LK" sz="2400" b="1"/>
                  <a:t>(සාධිතයි)</a:t>
                </a:r>
                <a:endParaRPr lang="en-US" sz="2400" b="1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49" y="4926323"/>
                <a:ext cx="3749744" cy="529697"/>
              </a:xfrm>
              <a:prstGeom prst="rect">
                <a:avLst/>
              </a:prstGeom>
              <a:blipFill>
                <a:blip r:embed="rId7"/>
                <a:stretch>
                  <a:fillRect t="-2299" r="-1301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7539" y="5456020"/>
                <a:ext cx="2699778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i-LK" sz="2400" b="1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si-LK" sz="2400" b="1"/>
                  <a:t> </a:t>
                </a:r>
                <a:r>
                  <a:rPr lang="en-US" sz="2400" b="1"/>
                  <a:t>Q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/>
                  <a:t>X </a:t>
                </a:r>
                <a:r>
                  <a:rPr lang="en-US" sz="2400" b="1" smtClean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/>
                  <a:t> </a:t>
                </a:r>
                <a:r>
                  <a:rPr lang="en-US" sz="2400" b="1" smtClean="0"/>
                  <a:t>  Q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/>
                  <a:t>P</a:t>
                </a:r>
                <a:r>
                  <a:rPr lang="si-LK" sz="2400" b="1"/>
                  <a:t>     </a:t>
                </a:r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39" y="5456020"/>
                <a:ext cx="2699778" cy="471539"/>
              </a:xfrm>
              <a:prstGeom prst="rect">
                <a:avLst/>
              </a:prstGeom>
              <a:blipFill>
                <a:blip r:embed="rId8"/>
                <a:stretch>
                  <a:fillRect l="-3620" t="-7792" r="-2715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0839" y="5927559"/>
                <a:ext cx="3594254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solidFill>
                      <a:srgbClr val="C00000"/>
                    </a:solidFill>
                  </a:rPr>
                  <a:t>XY </a:t>
                </a:r>
                <a:r>
                  <a:rPr lang="si-LK" sz="2400" b="1">
                    <a:solidFill>
                      <a:srgbClr val="C00000"/>
                    </a:solidFill>
                  </a:rPr>
                  <a:t>මගින්</a:t>
                </a:r>
                <a:r>
                  <a:rPr lang="en-US" sz="2400" b="1">
                    <a:solidFill>
                      <a:srgbClr val="C00000"/>
                    </a:solidFill>
                  </a:rPr>
                  <a:t> Q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acc>
                  </m:oMath>
                </a14:m>
                <a:r>
                  <a:rPr lang="en-US" sz="2400" b="1">
                    <a:solidFill>
                      <a:srgbClr val="C00000"/>
                    </a:solidFill>
                  </a:rPr>
                  <a:t>P </a:t>
                </a:r>
                <a:r>
                  <a:rPr lang="si-LK" sz="2400" b="1">
                    <a:solidFill>
                      <a:srgbClr val="C00000"/>
                    </a:solidFill>
                  </a:rPr>
                  <a:t>සමච්ඡේද වේ.</a:t>
                </a:r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39" y="5927559"/>
                <a:ext cx="3594254" cy="471539"/>
              </a:xfrm>
              <a:prstGeom prst="rect">
                <a:avLst/>
              </a:prstGeom>
              <a:blipFill>
                <a:blip r:embed="rId9"/>
                <a:stretch>
                  <a:fillRect l="-2542" t="-7692" r="-1525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rot="16200000" flipV="1">
            <a:off x="5729929" y="2450396"/>
            <a:ext cx="1371600" cy="9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420386" y="1199185"/>
            <a:ext cx="869502" cy="1941668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462711" y="1119308"/>
            <a:ext cx="957675" cy="2021545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8376747">
            <a:off x="5878538" y="2514440"/>
            <a:ext cx="1047651" cy="1096945"/>
          </a:xfrm>
          <a:prstGeom prst="arc">
            <a:avLst>
              <a:gd name="adj1" fmla="val 17887626"/>
              <a:gd name="adj2" fmla="val 19396689"/>
            </a:avLst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Arc 27"/>
          <p:cNvSpPr/>
          <p:nvPr/>
        </p:nvSpPr>
        <p:spPr>
          <a:xfrm rot="20090810">
            <a:off x="5905875" y="2531526"/>
            <a:ext cx="1047651" cy="1096945"/>
          </a:xfrm>
          <a:prstGeom prst="arc">
            <a:avLst>
              <a:gd name="adj1" fmla="val 17666143"/>
              <a:gd name="adj2" fmla="val 19169772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rc 28"/>
          <p:cNvSpPr/>
          <p:nvPr/>
        </p:nvSpPr>
        <p:spPr>
          <a:xfrm rot="232355">
            <a:off x="3623449" y="2592362"/>
            <a:ext cx="1047651" cy="1096945"/>
          </a:xfrm>
          <a:prstGeom prst="arc">
            <a:avLst>
              <a:gd name="adj1" fmla="val 17887626"/>
              <a:gd name="adj2" fmla="val 19578287"/>
            </a:avLst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Arc 29"/>
          <p:cNvSpPr/>
          <p:nvPr/>
        </p:nvSpPr>
        <p:spPr>
          <a:xfrm rot="16795643">
            <a:off x="7922439" y="2592361"/>
            <a:ext cx="1047651" cy="1096945"/>
          </a:xfrm>
          <a:prstGeom prst="arc">
            <a:avLst>
              <a:gd name="adj1" fmla="val 17666143"/>
              <a:gd name="adj2" fmla="val 19169772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27" grpId="0" animBg="1"/>
      <p:bldP spid="28" grpId="0" animBg="1"/>
      <p:bldP spid="29" grpId="0" animBg="1"/>
      <p:bldP spid="3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19" y="1891419"/>
            <a:ext cx="6023723" cy="25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0876" y="367337"/>
            <a:ext cx="7547433" cy="134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15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ළමුන් 60 දෙනෙක් සිටින එක්තරා ළමා ක්‍රීඩා සමාජයක ක්‍රිකට් හා පාපන්දු ක්‍රීඩාවන්හි යෙදෙන ළමුන් සංඛ්‍යා පිළිබඳ තොරතුරු ඇතුළත් කිරීමට අඳින ලද වෙන් රූපයක් පහත දැක්වේ. </a:t>
            </a:r>
            <a:endParaRPr lang="en-US" sz="2000" b="1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901" y="4899357"/>
            <a:ext cx="77834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15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 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වෙන් රූපය ඔබේ උත්තර පත්‍රයට පිටපත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්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කරග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ෙන පහත දී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indent="-342900">
              <a:lnSpc>
                <a:spcPct val="115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ඇත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ි තොරතුරු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ඒ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තුළ නිරූපණය කරන්න.         </a:t>
            </a:r>
            <a:endParaRPr lang="en-US" sz="2000" b="1">
              <a:solidFill>
                <a:srgbClr val="000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6" y="367337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32072" y="3351536"/>
            <a:ext cx="724191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15938" algn="l"/>
                <a:tab pos="1600200" algn="l"/>
                <a:tab pos="1905000" algn="l"/>
                <a:tab pos="2136775" algn="l"/>
                <a:tab pos="2971800" algn="l"/>
                <a:tab pos="3276600" algn="l"/>
              </a:tabLst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ක්‍රිකට් ක්‍රීඩාවේ යෙදෙන ළමුන් ගණන 40 ක් වන අතර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 smtClean="0">
                <a:solidFill>
                  <a:srgbClr val="0000C0"/>
                </a:solidFill>
                <a:uFill>
                  <a:solidFill>
                    <a:srgbClr val="FFC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ඉන</a:t>
            </a:r>
            <a:r>
              <a:rPr lang="si-LK" sz="2400" b="1">
                <a:solidFill>
                  <a:srgbClr val="0000C0"/>
                </a:solidFill>
                <a:uFill>
                  <a:solidFill>
                    <a:srgbClr val="FFC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් 25 දෙනෙක් පිරිමි ළමුන්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වෙති.</a:t>
            </a:r>
            <a:endParaRPr lang="en-US" sz="2400" b="1">
              <a:solidFill>
                <a:srgbClr val="000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8443" y="556052"/>
            <a:ext cx="5705475" cy="2581921"/>
            <a:chOff x="1352668" y="1716219"/>
            <a:chExt cx="5705475" cy="2581921"/>
          </a:xfrm>
        </p:grpSpPr>
        <p:grpSp>
          <p:nvGrpSpPr>
            <p:cNvPr id="27" name="Group 26"/>
            <p:cNvGrpSpPr/>
            <p:nvPr/>
          </p:nvGrpSpPr>
          <p:grpSpPr>
            <a:xfrm>
              <a:off x="1352668" y="1716219"/>
              <a:ext cx="5705475" cy="2581921"/>
              <a:chOff x="2718953" y="2800576"/>
              <a:chExt cx="5705475" cy="258192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023878" y="2915996"/>
                <a:ext cx="2809876" cy="2466501"/>
                <a:chOff x="4023878" y="2915996"/>
                <a:chExt cx="2809876" cy="2466501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5096957" y="3071164"/>
                  <a:ext cx="1337721" cy="1263728"/>
                </a:xfrm>
                <a:prstGeom prst="ellipse">
                  <a:avLst/>
                </a:prstGeom>
                <a:pattFill prst="wdDnDiag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blipFill>
                      <a:blip r:embed="rId2"/>
                      <a:tile tx="0" ty="0" sx="100000" sy="100000" flip="none" algn="tl"/>
                    </a:blip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299141" y="3917394"/>
                  <a:ext cx="1306804" cy="1278912"/>
                </a:xfrm>
                <a:prstGeom prst="ellipse">
                  <a:avLst/>
                </a:prstGeom>
                <a:solidFill>
                  <a:srgbClr val="87FF4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023878" y="2915996"/>
                  <a:ext cx="2809876" cy="24665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277737" y="3212976"/>
                  <a:ext cx="1249552" cy="1249552"/>
                </a:xfrm>
                <a:prstGeom prst="ellipse">
                  <a:avLst/>
                </a:prstGeom>
                <a:solidFill>
                  <a:srgbClr val="FF85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3908497" y="3840079"/>
                <a:ext cx="36576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6380273" y="3624833"/>
                <a:ext cx="54864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6579201" y="4627418"/>
                <a:ext cx="36576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3799" y="2800576"/>
                    <a:ext cx="331465" cy="3969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73799" y="2800576"/>
                    <a:ext cx="331465" cy="3969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TextBox 39"/>
              <p:cNvSpPr txBox="1"/>
              <p:nvPr/>
            </p:nvSpPr>
            <p:spPr>
              <a:xfrm>
                <a:off x="6870778" y="3335014"/>
                <a:ext cx="14393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sz="1600" b="1" dirty="0"/>
                  <a:t>ක්‍රිකට් ක්‍රීඩාවේ යෙදෙන ළමුන</a:t>
                </a:r>
                <a:r>
                  <a:rPr lang="si-LK" sz="1600" b="1" dirty="0" smtClean="0"/>
                  <a:t>්</a:t>
                </a:r>
                <a:endParaRPr lang="en-US" sz="1600" b="1" dirty="0" smtClean="0"/>
              </a:p>
              <a:p>
                <a:r>
                  <a:rPr lang="en-US" sz="1600" b="1" dirty="0"/>
                  <a:t> </a:t>
                </a:r>
                <a:r>
                  <a:rPr lang="en-US" sz="1600" b="1" dirty="0" smtClean="0"/>
                  <a:t>        </a:t>
                </a:r>
                <a:r>
                  <a:rPr lang="si-LK" sz="1600" b="1" dirty="0" smtClean="0"/>
                  <a:t> </a:t>
                </a:r>
                <a:r>
                  <a:rPr lang="si-LK" sz="1600" b="1" dirty="0"/>
                  <a:t> </a:t>
                </a:r>
                <a:r>
                  <a:rPr lang="si-LK" sz="1600" b="1" dirty="0" smtClean="0"/>
                  <a:t>(</a:t>
                </a:r>
                <a:r>
                  <a:rPr lang="en-US" sz="1600" b="1" dirty="0" smtClean="0"/>
                  <a:t>C</a:t>
                </a:r>
                <a:r>
                  <a:rPr lang="si-LK" sz="1600" b="1" dirty="0" smtClean="0"/>
                  <a:t>) </a:t>
                </a:r>
                <a:endParaRPr lang="en-US" sz="16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871656" y="4336119"/>
                <a:ext cx="15527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sz="1600" b="1" dirty="0" smtClean="0"/>
                  <a:t>පාපන්දු ක</a:t>
                </a:r>
                <a:r>
                  <a:rPr lang="si-LK" sz="1600" b="1" dirty="0"/>
                  <a:t>්‍රීඩාවේ යෙදෙන ළමුන් </a:t>
                </a:r>
                <a:endParaRPr lang="en-US" sz="1600" b="1" dirty="0" smtClean="0"/>
              </a:p>
              <a:p>
                <a:r>
                  <a:rPr lang="en-US" sz="1600" b="1" dirty="0"/>
                  <a:t> </a:t>
                </a:r>
                <a:r>
                  <a:rPr lang="en-US" sz="1600" b="1" dirty="0" smtClean="0"/>
                  <a:t>       </a:t>
                </a:r>
                <a:r>
                  <a:rPr lang="si-LK" sz="1600" b="1" dirty="0"/>
                  <a:t> </a:t>
                </a:r>
                <a:r>
                  <a:rPr lang="si-LK" sz="1600" b="1" dirty="0" smtClean="0"/>
                  <a:t>(</a:t>
                </a:r>
                <a:r>
                  <a:rPr lang="en-US" sz="1600" b="1" dirty="0" smtClean="0"/>
                  <a:t>F</a:t>
                </a:r>
                <a:r>
                  <a:rPr lang="si-LK" sz="1600" b="1" dirty="0" smtClean="0"/>
                  <a:t>) </a:t>
                </a:r>
                <a:endParaRPr lang="en-US" sz="16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18953" y="3646761"/>
                <a:ext cx="1307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sz="1600" b="1" dirty="0" smtClean="0"/>
                  <a:t>ගැහැනු ළම</a:t>
                </a:r>
                <a:r>
                  <a:rPr lang="si-LK" sz="1600" b="1" dirty="0"/>
                  <a:t>ුන</a:t>
                </a:r>
                <a:r>
                  <a:rPr lang="si-LK" sz="1600" b="1" dirty="0" smtClean="0"/>
                  <a:t>්</a:t>
                </a:r>
              </a:p>
              <a:p>
                <a:r>
                  <a:rPr lang="si-LK" sz="1600" b="1" dirty="0"/>
                  <a:t> </a:t>
                </a:r>
                <a:r>
                  <a:rPr lang="si-LK" sz="1600" b="1" dirty="0" smtClean="0"/>
                  <a:t>       (</a:t>
                </a:r>
                <a:r>
                  <a:rPr lang="en-US" sz="1600" b="1" dirty="0" smtClean="0"/>
                  <a:t>G</a:t>
                </a:r>
                <a:r>
                  <a:rPr lang="si-LK" sz="1600" b="1" dirty="0" smtClean="0"/>
                  <a:t>) </a:t>
                </a:r>
                <a:endParaRPr lang="en-US" sz="1600" b="1" dirty="0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3738154" y="1984979"/>
              <a:ext cx="1330240" cy="12637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2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 rot="10800000" flipV="1">
            <a:off x="4590700" y="2770103"/>
            <a:ext cx="5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C0"/>
                </a:solidFill>
              </a:rPr>
              <a:t>18</a:t>
            </a:r>
            <a:endParaRPr lang="en-US" b="1" dirty="0">
              <a:solidFill>
                <a:srgbClr val="000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0800000" flipV="1">
            <a:off x="2932835" y="489735"/>
            <a:ext cx="52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C0"/>
                </a:solidFill>
              </a:rPr>
              <a:t>6</a:t>
            </a:r>
            <a:r>
              <a:rPr lang="en-US" b="1" smtClean="0">
                <a:solidFill>
                  <a:srgbClr val="0000C0"/>
                </a:solidFill>
              </a:rPr>
              <a:t>0</a:t>
            </a:r>
            <a:endParaRPr lang="en-US" b="1" dirty="0">
              <a:solidFill>
                <a:srgbClr val="000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68662" y="811164"/>
            <a:ext cx="2340486" cy="2140618"/>
            <a:chOff x="6143358" y="4061054"/>
            <a:chExt cx="2340486" cy="2140618"/>
          </a:xfrm>
        </p:grpSpPr>
        <p:grpSp>
          <p:nvGrpSpPr>
            <p:cNvPr id="3" name="Group 2"/>
            <p:cNvGrpSpPr/>
            <p:nvPr/>
          </p:nvGrpSpPr>
          <p:grpSpPr>
            <a:xfrm>
              <a:off x="6143358" y="4074936"/>
              <a:ext cx="2340486" cy="2126736"/>
              <a:chOff x="3121411" y="2074573"/>
              <a:chExt cx="2340486" cy="212673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943140" y="2074573"/>
                <a:ext cx="1343778" cy="124984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blipFill>
                    <a:blip r:embed="rId2"/>
                    <a:tile tx="0" ty="0" sx="100000" sy="100000" flip="none" algn="tl"/>
                  </a:blip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121411" y="2206121"/>
                <a:ext cx="1249552" cy="1261248"/>
              </a:xfrm>
              <a:prstGeom prst="ellipse">
                <a:avLst/>
              </a:prstGeom>
              <a:solidFill>
                <a:srgbClr val="FF85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155093" y="2922397"/>
                <a:ext cx="1306804" cy="12789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6977119" y="4061054"/>
              <a:ext cx="1347499" cy="12789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 rot="10800000" flipV="1">
            <a:off x="4499640" y="640634"/>
            <a:ext cx="5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C0"/>
                </a:solidFill>
              </a:rPr>
              <a:t>40</a:t>
            </a:r>
            <a:endParaRPr lang="en-US" b="1" dirty="0">
              <a:solidFill>
                <a:srgbClr val="000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0800000" flipV="1">
            <a:off x="4002218" y="1354854"/>
            <a:ext cx="5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15</a:t>
            </a:r>
            <a:endParaRPr lang="en-US" b="1" dirty="0"/>
          </a:p>
        </p:txBody>
      </p:sp>
      <p:sp>
        <p:nvSpPr>
          <p:cNvPr id="69" name="Rectangle 68"/>
          <p:cNvSpPr/>
          <p:nvPr/>
        </p:nvSpPr>
        <p:spPr>
          <a:xfrm>
            <a:off x="431479" y="3228130"/>
            <a:ext cx="7891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ක්‍රිකට් ක්‍රීඩාවෙහි යෙදෙන ගැහැනු ළමුන් ගණන කොපමණ ද?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0800000" flipV="1">
            <a:off x="4568171" y="1481551"/>
            <a:ext cx="48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25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2106" y="3524375"/>
            <a:ext cx="5581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පාපන්දු ක්‍රීඩාවේ යෙදෙන ළමුන් ගණන 18 කි.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2672" y="3798397"/>
                <a:ext cx="1965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672" y="3798397"/>
                <a:ext cx="196502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396734" y="4493275"/>
            <a:ext cx="810677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400" b="1">
                <a:solidFill>
                  <a:srgbClr val="0000C0"/>
                </a:solidFill>
                <a:ea typeface="Calibri" panose="020F0502020204030204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ea typeface="Calibri" panose="020F0502020204030204" pitchFamily="34" charset="0"/>
              </a:rPr>
              <a:t>ii</a:t>
            </a:r>
            <a:r>
              <a:rPr lang="si-LK" sz="2400" b="1">
                <a:solidFill>
                  <a:srgbClr val="0000C0"/>
                </a:solidFill>
                <a:ea typeface="Calibri" panose="020F0502020204030204" pitchFamily="34" charset="0"/>
              </a:rPr>
              <a:t>)</a:t>
            </a:r>
            <a:r>
              <a:rPr lang="en-US" sz="2400" b="1">
                <a:solidFill>
                  <a:srgbClr val="0000C0"/>
                </a:solidFill>
                <a:ea typeface="Calibri" panose="020F0502020204030204" pitchFamily="34" charset="0"/>
              </a:rPr>
              <a:t>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ක්‍රිකට් ක්‍රීඩාවෙහි යෙදෙන නමුත් පාපන්දු ක්‍රීඩාවෙහි නොයෙදෙන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ළමුන් ගණන 30ක් නම් ක්‍රීඩා දෙකෙහිම යෙදෙන ළමුන් ගණන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සොයන්න.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9679" y="3353152"/>
            <a:ext cx="4695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ක්‍රීඩා සමා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ජයේ සිටින ළමුන් ගණන 60</a:t>
            </a:r>
            <a:endParaRPr lang="en-US" sz="2400"/>
          </a:p>
        </p:txBody>
      </p:sp>
      <p:sp>
        <p:nvSpPr>
          <p:cNvPr id="48" name="TextBox 47"/>
          <p:cNvSpPr txBox="1"/>
          <p:nvPr/>
        </p:nvSpPr>
        <p:spPr>
          <a:xfrm rot="10800000" flipV="1">
            <a:off x="4581651" y="1067594"/>
            <a:ext cx="4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15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760000" y="5531076"/>
            <a:ext cx="66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20000"/>
                </a:solidFill>
              </a:rPr>
              <a:t>10</a:t>
            </a:r>
            <a:endParaRPr lang="en-US" sz="2400" b="1">
              <a:solidFill>
                <a:srgbClr val="E2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73289" y="5529852"/>
            <a:ext cx="216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40 – (15 + 15)  =</a:t>
            </a:r>
            <a:endParaRPr lang="en-US" sz="2400" b="1"/>
          </a:p>
        </p:txBody>
      </p:sp>
      <p:sp>
        <p:nvSpPr>
          <p:cNvPr id="58" name="TextBox 57"/>
          <p:cNvSpPr txBox="1"/>
          <p:nvPr/>
        </p:nvSpPr>
        <p:spPr>
          <a:xfrm rot="10800000" flipV="1">
            <a:off x="4590700" y="1729324"/>
            <a:ext cx="5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10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121448" y="3769822"/>
            <a:ext cx="60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20000"/>
                </a:solidFill>
              </a:rPr>
              <a:t>15</a:t>
            </a:r>
            <a:endParaRPr lang="en-US" sz="2400" b="1">
              <a:solidFill>
                <a:srgbClr val="E20000"/>
              </a:solidFill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6" y="367337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2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62" grpId="0"/>
      <p:bldP spid="63" grpId="0"/>
      <p:bldP spid="61" grpId="0"/>
      <p:bldP spid="68" grpId="0"/>
      <p:bldP spid="69" grpId="0"/>
      <p:bldP spid="70" grpId="0"/>
      <p:bldP spid="5" grpId="0"/>
      <p:bldP spid="5" grpId="1"/>
      <p:bldP spid="6" grpId="0"/>
      <p:bldP spid="71" grpId="0"/>
      <p:bldP spid="7" grpId="0"/>
      <p:bldP spid="7" grpId="1"/>
      <p:bldP spid="48" grpId="0"/>
      <p:bldP spid="49" grpId="0"/>
      <p:bldP spid="56" grpId="0"/>
      <p:bldP spid="58" grpId="0"/>
      <p:bldP spid="4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938386" y="507042"/>
            <a:ext cx="2806183" cy="246650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9811" y="2918704"/>
            <a:ext cx="84508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මෙම ක්‍රීඩා දෙකෙන් එකකවත් නොයෙදෙන පිරිමි ළමුන් ගණනත් 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endParaRPr lang="en-US" sz="24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ගැහැනු ළමුන් ගණනත් සමාන නම් ක්‍රීඩා සමාජයේ සිටින ගැහැනු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4295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ළමුන් ගණන සොයන්න.</a:t>
            </a:r>
            <a:endParaRPr lang="en-US" sz="2000" b="1">
              <a:solidFill>
                <a:srgbClr val="0000C0"/>
              </a:solidFill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364750" y="376874"/>
            <a:ext cx="6263636" cy="2596669"/>
            <a:chOff x="1087650" y="1716219"/>
            <a:chExt cx="6263636" cy="2596669"/>
          </a:xfrm>
        </p:grpSpPr>
        <p:grpSp>
          <p:nvGrpSpPr>
            <p:cNvPr id="98" name="Group 97"/>
            <p:cNvGrpSpPr/>
            <p:nvPr/>
          </p:nvGrpSpPr>
          <p:grpSpPr>
            <a:xfrm>
              <a:off x="1087650" y="1716219"/>
              <a:ext cx="6263636" cy="2596669"/>
              <a:chOff x="2453935" y="2800576"/>
              <a:chExt cx="6263636" cy="2596669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4023878" y="2930744"/>
                <a:ext cx="2809876" cy="2466501"/>
                <a:chOff x="4023878" y="2930744"/>
                <a:chExt cx="2809876" cy="246650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5096957" y="3071164"/>
                  <a:ext cx="1337721" cy="126372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blipFill>
                      <a:blip r:embed="rId2"/>
                      <a:tile tx="0" ty="0" sx="100000" sy="100000" flip="none" algn="tl"/>
                    </a:blipFill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356293" y="3917394"/>
                  <a:ext cx="1306804" cy="1278912"/>
                </a:xfrm>
                <a:prstGeom prst="ellipse">
                  <a:avLst/>
                </a:prstGeom>
                <a:solidFill>
                  <a:srgbClr val="87FF4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4023878" y="2930744"/>
                  <a:ext cx="2809876" cy="24665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4249757" y="3330369"/>
                  <a:ext cx="1249552" cy="1249552"/>
                </a:xfrm>
                <a:prstGeom prst="ellipse">
                  <a:avLst/>
                </a:prstGeom>
                <a:solidFill>
                  <a:srgbClr val="FF85FF">
                    <a:alpha val="59000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cxnSp>
            <p:nvCxnSpPr>
              <p:cNvPr id="101" name="Straight Arrow Connector 100"/>
              <p:cNvCxnSpPr/>
              <p:nvPr/>
            </p:nvCxnSpPr>
            <p:spPr>
              <a:xfrm>
                <a:off x="3897864" y="3840079"/>
                <a:ext cx="36576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>
                <a:off x="6454704" y="3624833"/>
                <a:ext cx="54864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>
                <a:off x="6621733" y="4786913"/>
                <a:ext cx="36576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9555" y="2800576"/>
                    <a:ext cx="331465" cy="3969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29555" y="2800576"/>
                    <a:ext cx="331465" cy="3969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4545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TextBox 104"/>
              <p:cNvSpPr txBox="1"/>
              <p:nvPr/>
            </p:nvSpPr>
            <p:spPr>
              <a:xfrm>
                <a:off x="6945209" y="3335014"/>
                <a:ext cx="17723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b="1" dirty="0"/>
                  <a:t>ක්‍රිකට් ක්‍රීඩාවේ යෙදෙන ළමුන</a:t>
                </a:r>
                <a:r>
                  <a:rPr lang="si-LK" b="1" dirty="0" smtClean="0"/>
                  <a:t>්</a:t>
                </a:r>
                <a:endParaRPr lang="en-US" b="1" dirty="0" smtClean="0"/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      </a:t>
                </a:r>
                <a:r>
                  <a:rPr lang="si-LK" b="1" dirty="0" smtClean="0"/>
                  <a:t> </a:t>
                </a:r>
                <a:r>
                  <a:rPr lang="si-LK" b="1" dirty="0"/>
                  <a:t> </a:t>
                </a:r>
                <a:r>
                  <a:rPr lang="si-LK" b="1" dirty="0" smtClean="0"/>
                  <a:t>(</a:t>
                </a:r>
                <a:r>
                  <a:rPr lang="en-US" b="1" dirty="0" smtClean="0"/>
                  <a:t>C</a:t>
                </a:r>
                <a:r>
                  <a:rPr lang="si-LK" b="1" dirty="0" smtClean="0"/>
                  <a:t>) </a:t>
                </a:r>
                <a:endParaRPr lang="en-US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956719" y="4444161"/>
                <a:ext cx="17608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b="1" dirty="0" smtClean="0"/>
                  <a:t>පාපන්දු ක</a:t>
                </a:r>
                <a:r>
                  <a:rPr lang="si-LK" b="1" dirty="0"/>
                  <a:t>්‍රීඩාවේ යෙදෙන ළමුන් </a:t>
                </a:r>
                <a:endParaRPr lang="en-US" b="1" dirty="0" smtClean="0"/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     </a:t>
                </a:r>
                <a:r>
                  <a:rPr lang="si-LK" b="1" dirty="0"/>
                  <a:t> </a:t>
                </a:r>
                <a:r>
                  <a:rPr lang="si-LK" b="1" dirty="0" smtClean="0"/>
                  <a:t>(</a:t>
                </a:r>
                <a:r>
                  <a:rPr lang="en-US" b="1" dirty="0" smtClean="0"/>
                  <a:t>F</a:t>
                </a:r>
                <a:r>
                  <a:rPr lang="si-LK" b="1" dirty="0" smtClean="0"/>
                  <a:t>) </a:t>
                </a:r>
                <a:endParaRPr lang="en-US" b="1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453935" y="3646761"/>
                <a:ext cx="16577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b="1" dirty="0" smtClean="0"/>
                  <a:t>ගැහැනු ළම</a:t>
                </a:r>
                <a:r>
                  <a:rPr lang="si-LK" b="1" dirty="0"/>
                  <a:t>ුන</a:t>
                </a:r>
                <a:r>
                  <a:rPr lang="si-LK" b="1" dirty="0" smtClean="0"/>
                  <a:t>්</a:t>
                </a:r>
              </a:p>
              <a:p>
                <a:r>
                  <a:rPr lang="si-LK" b="1" dirty="0"/>
                  <a:t> </a:t>
                </a:r>
                <a:r>
                  <a:rPr lang="si-LK" b="1" dirty="0" smtClean="0"/>
                  <a:t>       (</a:t>
                </a:r>
                <a:r>
                  <a:rPr lang="en-US" b="1" dirty="0" smtClean="0"/>
                  <a:t>G</a:t>
                </a:r>
                <a:r>
                  <a:rPr lang="si-LK" b="1" dirty="0" smtClean="0"/>
                  <a:t>) </a:t>
                </a:r>
                <a:endParaRPr lang="en-US" b="1" dirty="0"/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3738154" y="1984979"/>
              <a:ext cx="1330240" cy="12637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blipFill>
                  <a:blip r:embed="rId2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 rot="10800000" flipV="1">
            <a:off x="4620196" y="2575731"/>
            <a:ext cx="5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C0"/>
                </a:solidFill>
              </a:rPr>
              <a:t>18</a:t>
            </a:r>
            <a:endParaRPr lang="en-US" b="1" dirty="0">
              <a:solidFill>
                <a:srgbClr val="000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0800000" flipV="1">
            <a:off x="2932835" y="324859"/>
            <a:ext cx="52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C0"/>
                </a:solidFill>
              </a:rPr>
              <a:t>6</a:t>
            </a:r>
            <a:r>
              <a:rPr lang="en-US" b="1" smtClean="0">
                <a:solidFill>
                  <a:srgbClr val="0000C0"/>
                </a:solidFill>
              </a:rPr>
              <a:t>0</a:t>
            </a:r>
            <a:endParaRPr lang="en-US" b="1" dirty="0">
              <a:solidFill>
                <a:srgbClr val="000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0800000" flipV="1">
            <a:off x="4002218" y="1175230"/>
            <a:ext cx="5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15</a:t>
            </a:r>
            <a:endParaRPr lang="en-US" b="1" dirty="0"/>
          </a:p>
        </p:txBody>
      </p:sp>
      <p:sp>
        <p:nvSpPr>
          <p:cNvPr id="125" name="TextBox 124"/>
          <p:cNvSpPr txBox="1"/>
          <p:nvPr/>
        </p:nvSpPr>
        <p:spPr>
          <a:xfrm rot="10800000" flipV="1">
            <a:off x="4701146" y="2075265"/>
            <a:ext cx="41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8</a:t>
            </a:r>
            <a:endParaRPr lang="en-US" sz="2000" b="1" dirty="0"/>
          </a:p>
        </p:txBody>
      </p:sp>
      <p:sp>
        <p:nvSpPr>
          <p:cNvPr id="127" name="TextBox 126"/>
          <p:cNvSpPr txBox="1"/>
          <p:nvPr/>
        </p:nvSpPr>
        <p:spPr>
          <a:xfrm rot="10800000" flipV="1">
            <a:off x="3379152" y="2335360"/>
            <a:ext cx="53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6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69250" y="5804569"/>
                <a:ext cx="893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si-LK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b="1" smtClean="0">
                    <a:solidFill>
                      <a:srgbClr val="C00000"/>
                    </a:solidFill>
                  </a:rPr>
                  <a:t>21</a:t>
                </a:r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250" y="5804569"/>
                <a:ext cx="893917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/>
          <p:cNvSpPr txBox="1"/>
          <p:nvPr/>
        </p:nvSpPr>
        <p:spPr>
          <a:xfrm>
            <a:off x="5802011" y="4126496"/>
            <a:ext cx="306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6</a:t>
            </a:r>
            <a:r>
              <a:rPr lang="en-US" sz="2400" b="1" smtClean="0"/>
              <a:t>0 – </a:t>
            </a:r>
            <a:r>
              <a:rPr lang="si-LK" sz="2400" b="1" smtClean="0"/>
              <a:t>(</a:t>
            </a:r>
            <a:r>
              <a:rPr lang="en-US" sz="2400" b="1" smtClean="0"/>
              <a:t>15 + 15 + 10 + 8</a:t>
            </a:r>
            <a:r>
              <a:rPr lang="si-LK" sz="2400" b="1" smtClean="0"/>
              <a:t>)</a:t>
            </a:r>
            <a:r>
              <a:rPr lang="en-US" sz="2400" b="1" smtClean="0"/>
              <a:t>  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50836" y="4901503"/>
                <a:ext cx="905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i-LK" sz="2400" b="1" smtClean="0"/>
                  <a:t> </a:t>
                </a:r>
                <a:r>
                  <a:rPr lang="en-US" sz="2400" b="1"/>
                  <a:t>12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836" y="4901503"/>
                <a:ext cx="90521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526000" y="5274159"/>
                <a:ext cx="2137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000" y="5274159"/>
                <a:ext cx="21371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2858" y="5751369"/>
                <a:ext cx="5862123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742950" algn="l"/>
                    <a:tab pos="1600200" algn="l"/>
                    <a:tab pos="1905000" algn="l"/>
                    <a:tab pos="2137410" algn="l"/>
                    <a:tab pos="2971800" algn="l"/>
                    <a:tab pos="3276600" algn="l"/>
                  </a:tabLst>
                </a:pPr>
                <a14:m>
                  <m:oMath xmlns:m="http://schemas.openxmlformats.org/officeDocument/2006/math">
                    <m:r>
                      <a:rPr lang="si-LK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ක</a:t>
                </a:r>
                <a:r>
                  <a:rPr lang="si-LK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්‍රීඩා සමාජයේ සිටින ගැහැන</a:t>
                </a:r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ු</a:t>
                </a:r>
                <a:r>
                  <a:rPr lang="en-US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ළම</a:t>
                </a:r>
                <a:r>
                  <a:rPr lang="si-LK" sz="24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ුන් </a:t>
                </a:r>
                <a:r>
                  <a:rPr lang="si-LK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ගණන</a:t>
                </a:r>
                <a:r>
                  <a:rPr lang="en-US" sz="2400" b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58" y="5751369"/>
                <a:ext cx="5862123" cy="517065"/>
              </a:xfrm>
              <a:prstGeom prst="rect">
                <a:avLst/>
              </a:prstGeom>
              <a:blipFill>
                <a:blip r:embed="rId7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2406" y="4133472"/>
                <a:ext cx="56338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එක් ක</a:t>
                </a:r>
                <a:r>
                  <a:rPr lang="si-LK" sz="2400" b="1">
                    <a:latin typeface="Calibri" panose="020F0502020204030204" pitchFamily="34" charset="0"/>
                    <a:ea typeface="Calibri" panose="020F0502020204030204" pitchFamily="34" charset="0"/>
                  </a:rPr>
                  <a:t>්‍රීඩ</a:t>
                </a:r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ාවකවත</a:t>
                </a:r>
                <a:r>
                  <a:rPr lang="si-LK" sz="2400" b="1">
                    <a:latin typeface="Calibri" panose="020F0502020204030204" pitchFamily="34" charset="0"/>
                    <a:ea typeface="Calibri" panose="020F0502020204030204" pitchFamily="34" charset="0"/>
                  </a:rPr>
                  <a:t>් නොයෙදෙන </a:t>
                </a:r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ළම</a:t>
                </a:r>
                <a:r>
                  <a:rPr lang="si-LK" sz="2400" b="1">
                    <a:latin typeface="Calibri" panose="020F0502020204030204" pitchFamily="34" charset="0"/>
                    <a:ea typeface="Calibri" panose="020F0502020204030204" pitchFamily="34" charset="0"/>
                  </a:rPr>
                  <a:t>ුන් </a:t>
                </a:r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ගණන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6" y="4133472"/>
                <a:ext cx="5633857" cy="461665"/>
              </a:xfrm>
              <a:prstGeom prst="rect">
                <a:avLst/>
              </a:prstGeom>
              <a:blipFill>
                <a:blip r:embed="rId8"/>
                <a:stretch>
                  <a:fillRect l="-16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54493" y="5252352"/>
                <a:ext cx="65182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එක් ක්‍රීඩාවකවත</a:t>
                </a:r>
                <a:r>
                  <a:rPr lang="si-LK" sz="2400" b="1">
                    <a:latin typeface="Calibri" panose="020F0502020204030204" pitchFamily="34" charset="0"/>
                    <a:ea typeface="Calibri" panose="020F0502020204030204" pitchFamily="34" charset="0"/>
                  </a:rPr>
                  <a:t>් නොයෙදෙන </a:t>
                </a:r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ගැහැනු </a:t>
                </a:r>
                <a:r>
                  <a:rPr lang="si-LK" sz="2400" b="1">
                    <a:latin typeface="Calibri" panose="020F0502020204030204" pitchFamily="34" charset="0"/>
                    <a:ea typeface="Calibri" panose="020F0502020204030204" pitchFamily="34" charset="0"/>
                  </a:rPr>
                  <a:t>ළමුන් </a:t>
                </a:r>
                <a:r>
                  <a:rPr lang="si-LK" sz="2400" b="1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ගණන </a:t>
                </a:r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3" y="5252352"/>
                <a:ext cx="6518255" cy="461665"/>
              </a:xfrm>
              <a:prstGeom prst="rect">
                <a:avLst/>
              </a:prstGeom>
              <a:blipFill>
                <a:blip r:embed="rId9"/>
                <a:stretch>
                  <a:fillRect l="-140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3142804" y="896200"/>
            <a:ext cx="1249552" cy="124955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6716278" y="5789226"/>
            <a:ext cx="1040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</a:rPr>
              <a:t>15 + 6 </a:t>
            </a:r>
            <a:endParaRPr lang="en-US" sz="2400"/>
          </a:p>
        </p:txBody>
      </p:sp>
      <p:sp>
        <p:nvSpPr>
          <p:cNvPr id="41" name="Oval 40"/>
          <p:cNvSpPr/>
          <p:nvPr/>
        </p:nvSpPr>
        <p:spPr>
          <a:xfrm>
            <a:off x="4030156" y="645677"/>
            <a:ext cx="1337721" cy="126372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45511" y="902187"/>
            <a:ext cx="1249552" cy="124955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0" name="TextBox 119"/>
          <p:cNvSpPr txBox="1"/>
          <p:nvPr/>
        </p:nvSpPr>
        <p:spPr>
          <a:xfrm rot="10800000" flipV="1">
            <a:off x="4529136" y="475758"/>
            <a:ext cx="5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C0"/>
                </a:solidFill>
              </a:rPr>
              <a:t>40</a:t>
            </a:r>
            <a:endParaRPr lang="en-US" b="1" dirty="0">
              <a:solidFill>
                <a:srgbClr val="000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 rot="10800000" flipV="1">
            <a:off x="4552155" y="887970"/>
            <a:ext cx="4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15</a:t>
            </a:r>
            <a:endParaRPr lang="en-US" b="1" dirty="0"/>
          </a:p>
        </p:txBody>
      </p:sp>
      <p:sp>
        <p:nvSpPr>
          <p:cNvPr id="124" name="TextBox 123"/>
          <p:cNvSpPr txBox="1"/>
          <p:nvPr/>
        </p:nvSpPr>
        <p:spPr>
          <a:xfrm rot="10800000" flipV="1">
            <a:off x="4561204" y="1549700"/>
            <a:ext cx="5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10</a:t>
            </a:r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4276626" y="1488930"/>
            <a:ext cx="1306804" cy="12789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6" name="TextBox 125"/>
          <p:cNvSpPr txBox="1"/>
          <p:nvPr/>
        </p:nvSpPr>
        <p:spPr>
          <a:xfrm rot="10800000" flipV="1">
            <a:off x="3478354" y="1243686"/>
            <a:ext cx="47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6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 rot="10800000" flipV="1">
            <a:off x="4018755" y="1197533"/>
            <a:ext cx="4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15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50836" y="4517488"/>
                <a:ext cx="2007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i-LK" sz="2400" b="1" i="1" smtClean="0">
                        <a:latin typeface="Cambria Math" panose="02040503050406030204" pitchFamily="18" charset="0"/>
                      </a:rPr>
                      <m:t>=  </m:t>
                    </m:r>
                  </m:oMath>
                </a14:m>
                <a:r>
                  <a:rPr lang="en-US" sz="2400" b="1" smtClean="0"/>
                  <a:t>60 – </a:t>
                </a:r>
                <a:r>
                  <a:rPr lang="si-LK" sz="2400" b="1" smtClean="0"/>
                  <a:t>4</a:t>
                </a:r>
                <a:r>
                  <a:rPr lang="en-US" sz="2400" b="1" smtClean="0"/>
                  <a:t>8  </a:t>
                </a:r>
                <a:endParaRPr lang="en-US" sz="2400" b="1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836" y="4517488"/>
                <a:ext cx="2007726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6" y="367337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/>
      <p:bldP spid="127" grpId="0"/>
      <p:bldP spid="8" grpId="0"/>
      <p:bldP spid="129" grpId="0"/>
      <p:bldP spid="10" grpId="0"/>
      <p:bldP spid="130" grpId="0"/>
      <p:bldP spid="2" grpId="0"/>
      <p:bldP spid="3" grpId="0"/>
      <p:bldP spid="36" grpId="0"/>
      <p:bldP spid="38" grpId="0" animBg="1"/>
      <p:bldP spid="5" grpId="0"/>
      <p:bldP spid="126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35" b="929"/>
          <a:stretch/>
        </p:blipFill>
        <p:spPr>
          <a:xfrm>
            <a:off x="3483071" y="206480"/>
            <a:ext cx="5065731" cy="6459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1442" y="1778759"/>
            <a:ext cx="454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2585" y="1774826"/>
            <a:ext cx="235759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5622" y="1760312"/>
            <a:ext cx="235759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7618" y="4889732"/>
            <a:ext cx="60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7247" y="1752243"/>
            <a:ext cx="235758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6428" y="939514"/>
            <a:ext cx="235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3587" y="253255"/>
            <a:ext cx="235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5589" y="1769743"/>
            <a:ext cx="359796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2930" y="2888247"/>
            <a:ext cx="68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4876" y="4211249"/>
            <a:ext cx="68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2714" y="1760180"/>
            <a:ext cx="359796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93615" y="174918"/>
            <a:ext cx="8248" cy="64922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54700" y="3543242"/>
            <a:ext cx="56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41128" y="1763407"/>
            <a:ext cx="4991516" cy="30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54578" y="2414919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49046" y="1111320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38536" y="440182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>
            <a:off x="8106002" y="1767355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55552" y="5690828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45042" y="4384061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45042" y="5039761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3721826" y="1758484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4449449" y="1771470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5177488" y="1768557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7383901" y="1775069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32644" y="1584877"/>
            <a:ext cx="235759" cy="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6246" y="77716"/>
            <a:ext cx="235759" cy="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9391" y="5535618"/>
            <a:ext cx="60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652301" y="3070531"/>
            <a:ext cx="103600" cy="653128"/>
            <a:chOff x="4557517" y="3170151"/>
            <a:chExt cx="103600" cy="65312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557517" y="3170151"/>
              <a:ext cx="10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57517" y="3823279"/>
              <a:ext cx="10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601527" y="1802823"/>
            <a:ext cx="454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6200000">
            <a:off x="5911576" y="1766506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92930" y="2258960"/>
            <a:ext cx="49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66875" y="6208556"/>
            <a:ext cx="60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653064" y="6397347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670914" y="368015"/>
            <a:ext cx="195761" cy="195761"/>
            <a:chOff x="3132934" y="3763469"/>
            <a:chExt cx="195761" cy="195761"/>
          </a:xfrm>
        </p:grpSpPr>
        <p:sp>
          <p:nvSpPr>
            <p:cNvPr id="40" name="Oval 39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96526" y="3632116"/>
            <a:ext cx="195761" cy="195761"/>
            <a:chOff x="3132934" y="3763469"/>
            <a:chExt cx="195761" cy="195761"/>
          </a:xfrm>
        </p:grpSpPr>
        <p:sp>
          <p:nvSpPr>
            <p:cNvPr id="43" name="Oval 42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22133" y="5599681"/>
            <a:ext cx="195761" cy="195761"/>
            <a:chOff x="3132934" y="3763469"/>
            <a:chExt cx="195761" cy="195761"/>
          </a:xfrm>
        </p:grpSpPr>
        <p:sp>
          <p:nvSpPr>
            <p:cNvPr id="46" name="Oval 45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75037" y="6297991"/>
            <a:ext cx="195761" cy="195761"/>
            <a:chOff x="3132934" y="3763469"/>
            <a:chExt cx="195761" cy="195761"/>
          </a:xfrm>
        </p:grpSpPr>
        <p:sp>
          <p:nvSpPr>
            <p:cNvPr id="49" name="Oval 48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14290" y="5617873"/>
            <a:ext cx="195761" cy="195761"/>
            <a:chOff x="3132934" y="3763469"/>
            <a:chExt cx="195761" cy="195761"/>
          </a:xfrm>
        </p:grpSpPr>
        <p:sp>
          <p:nvSpPr>
            <p:cNvPr id="52" name="Oval 51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353546" y="3641219"/>
            <a:ext cx="195761" cy="195761"/>
            <a:chOff x="3132934" y="3763469"/>
            <a:chExt cx="195761" cy="195761"/>
          </a:xfrm>
        </p:grpSpPr>
        <p:sp>
          <p:nvSpPr>
            <p:cNvPr id="55" name="Oval 54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054812" y="368015"/>
            <a:ext cx="195761" cy="195761"/>
            <a:chOff x="3132934" y="3763469"/>
            <a:chExt cx="195761" cy="195761"/>
          </a:xfrm>
        </p:grpSpPr>
        <p:sp>
          <p:nvSpPr>
            <p:cNvPr id="58" name="Oval 57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Freeform 59"/>
          <p:cNvSpPr/>
          <p:nvPr/>
        </p:nvSpPr>
        <p:spPr bwMode="auto">
          <a:xfrm>
            <a:off x="3790069" y="471746"/>
            <a:ext cx="4368017" cy="5926702"/>
          </a:xfrm>
          <a:custGeom>
            <a:avLst/>
            <a:gdLst>
              <a:gd name="connsiteX0" fmla="*/ 0 w 3860800"/>
              <a:gd name="connsiteY0" fmla="*/ 12700 h 5894917"/>
              <a:gd name="connsiteX1" fmla="*/ 635000 w 3860800"/>
              <a:gd name="connsiteY1" fmla="*/ 3276600 h 5894917"/>
              <a:gd name="connsiteX2" fmla="*/ 1282700 w 3860800"/>
              <a:gd name="connsiteY2" fmla="*/ 5232400 h 5894917"/>
              <a:gd name="connsiteX3" fmla="*/ 1930400 w 3860800"/>
              <a:gd name="connsiteY3" fmla="*/ 5892800 h 5894917"/>
              <a:gd name="connsiteX4" fmla="*/ 2590800 w 3860800"/>
              <a:gd name="connsiteY4" fmla="*/ 5245100 h 5894917"/>
              <a:gd name="connsiteX5" fmla="*/ 3225800 w 3860800"/>
              <a:gd name="connsiteY5" fmla="*/ 3276600 h 5894917"/>
              <a:gd name="connsiteX6" fmla="*/ 3860800 w 3860800"/>
              <a:gd name="connsiteY6" fmla="*/ 0 h 58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0800" h="5894917">
                <a:moveTo>
                  <a:pt x="0" y="12700"/>
                </a:moveTo>
                <a:cubicBezTo>
                  <a:pt x="210608" y="1209675"/>
                  <a:pt x="421217" y="2406650"/>
                  <a:pt x="635000" y="3276600"/>
                </a:cubicBezTo>
                <a:cubicBezTo>
                  <a:pt x="848783" y="4146550"/>
                  <a:pt x="1066800" y="4796367"/>
                  <a:pt x="1282700" y="5232400"/>
                </a:cubicBezTo>
                <a:cubicBezTo>
                  <a:pt x="1498600" y="5668433"/>
                  <a:pt x="1712383" y="5890683"/>
                  <a:pt x="1930400" y="5892800"/>
                </a:cubicBezTo>
                <a:cubicBezTo>
                  <a:pt x="2148417" y="5894917"/>
                  <a:pt x="2374900" y="5681133"/>
                  <a:pt x="2590800" y="5245100"/>
                </a:cubicBezTo>
                <a:cubicBezTo>
                  <a:pt x="2806700" y="4809067"/>
                  <a:pt x="3014133" y="4150783"/>
                  <a:pt x="3225800" y="3276600"/>
                </a:cubicBezTo>
                <a:cubicBezTo>
                  <a:pt x="3437467" y="2402417"/>
                  <a:pt x="3649133" y="1201208"/>
                  <a:pt x="3860800" y="0"/>
                </a:cubicBezTo>
              </a:path>
            </a:pathLst>
          </a:cu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10118" y="1778759"/>
            <a:ext cx="2480456" cy="4618588"/>
          </a:xfrm>
          <a:prstGeom prst="rect">
            <a:avLst/>
          </a:prstGeom>
          <a:solidFill>
            <a:srgbClr val="32D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977235" y="1777872"/>
            <a:ext cx="2540661" cy="4618588"/>
          </a:xfrm>
          <a:prstGeom prst="rect">
            <a:avLst/>
          </a:prstGeom>
          <a:solidFill>
            <a:srgbClr val="32D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760444" y="231613"/>
                <a:ext cx="5639864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si-LK" sz="2400" b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ශ</a:t>
                </a:r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්‍රිතයේ අගය </a:t>
                </a:r>
                <a:r>
                  <a:rPr lang="si-LK" sz="2400" b="1">
                    <a:solidFill>
                      <a:srgbClr val="E2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-</a:t>
                </a:r>
                <a:r>
                  <a:rPr lang="en-US" sz="2400" b="1">
                    <a:solidFill>
                      <a:srgbClr val="E2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7 </a:t>
                </a:r>
                <a:r>
                  <a:rPr lang="si-LK" sz="2400" b="1">
                    <a:solidFill>
                      <a:srgbClr val="E2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සිට 0 තෙක් වැඩිවන පරිදි </a:t>
                </a:r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ඇති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Iskoola Pota" panose="020B0502040204020203" pitchFamily="34" charset="0"/>
                      </a:rPr>
                      <m:t>𝒙</m:t>
                    </m:r>
                  </m:oMath>
                </a14:m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හි අගය </a:t>
                </a:r>
                <a:r>
                  <a:rPr lang="en-US" sz="2400" b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si-LK" sz="2400" b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ප</a:t>
                </a:r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්‍රාන්</a:t>
                </a:r>
                <a:r>
                  <a:rPr lang="si-LK" sz="2400" b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තරය</a:t>
                </a:r>
                <a:r>
                  <a:rPr lang="en-US" sz="2400" b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ලියා දක්වන්න.</a:t>
                </a:r>
                <a:endParaRPr lang="en-US" sz="2000" b="1"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44" y="231613"/>
                <a:ext cx="5639864" cy="830997"/>
              </a:xfrm>
              <a:prstGeom prst="rect">
                <a:avLst/>
              </a:prstGeom>
              <a:blipFill>
                <a:blip r:embed="rId4"/>
                <a:stretch>
                  <a:fillRect l="-1730" t="-5882" r="-237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2" y="194263"/>
            <a:ext cx="798645" cy="646232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 flipV="1">
            <a:off x="5967786" y="1752243"/>
            <a:ext cx="10971" cy="4663440"/>
          </a:xfrm>
          <a:prstGeom prst="line">
            <a:avLst/>
          </a:prstGeom>
          <a:ln w="19050">
            <a:solidFill>
              <a:srgbClr val="000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694150" y="1280675"/>
            <a:ext cx="58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-1</a:t>
            </a:r>
            <a:endParaRPr lang="en-US" sz="2800" b="1"/>
          </a:p>
        </p:txBody>
      </p:sp>
      <p:sp>
        <p:nvSpPr>
          <p:cNvPr id="71" name="TextBox 70"/>
          <p:cNvSpPr txBox="1"/>
          <p:nvPr/>
        </p:nvSpPr>
        <p:spPr>
          <a:xfrm>
            <a:off x="7568191" y="1252089"/>
            <a:ext cx="71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1.6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79014" y="1739070"/>
                <a:ext cx="24733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i-LK" sz="2400" b="1" smtClean="0">
                    <a:solidFill>
                      <a:srgbClr val="C00000"/>
                    </a:solidFill>
                  </a:rPr>
                  <a:t>-1 සිට 1.6 තෙක් </a:t>
                </a:r>
                <a:r>
                  <a:rPr lang="si-LK" sz="2400" b="1">
                    <a:solidFill>
                      <a:srgbClr val="C00000"/>
                    </a:solidFill>
                  </a:rPr>
                  <a:t>හ</a:t>
                </a:r>
                <a:r>
                  <a:rPr lang="si-LK" sz="2400" b="1" smtClean="0">
                    <a:solidFill>
                      <a:srgbClr val="C00000"/>
                    </a:solidFill>
                  </a:rPr>
                  <a:t>ෝ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14" y="1739070"/>
                <a:ext cx="2473373" cy="1200329"/>
              </a:xfrm>
              <a:prstGeom prst="rect">
                <a:avLst/>
              </a:prstGeom>
              <a:blipFill>
                <a:blip r:embed="rId6"/>
                <a:stretch>
                  <a:fillRect t="-4061" r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/>
          <a:srcRect l="50710" t="21770"/>
          <a:stretch/>
        </p:blipFill>
        <p:spPr>
          <a:xfrm>
            <a:off x="5987844" y="1769805"/>
            <a:ext cx="2248805" cy="4712117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3160507" y="1769506"/>
            <a:ext cx="5763414" cy="0"/>
            <a:chOff x="1161840" y="4211249"/>
            <a:chExt cx="5763414" cy="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161840" y="4211249"/>
              <a:ext cx="5760720" cy="0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164534" y="4211249"/>
              <a:ext cx="5760720" cy="0"/>
            </a:xfrm>
            <a:prstGeom prst="line">
              <a:avLst/>
            </a:prstGeom>
            <a:ln w="38100">
              <a:solidFill>
                <a:srgbClr val="DA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160507" y="6397347"/>
            <a:ext cx="5763414" cy="0"/>
            <a:chOff x="1161840" y="4211249"/>
            <a:chExt cx="5763414" cy="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161840" y="4211249"/>
              <a:ext cx="5760720" cy="0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164534" y="4211249"/>
              <a:ext cx="5760720" cy="0"/>
            </a:xfrm>
            <a:prstGeom prst="line">
              <a:avLst/>
            </a:prstGeom>
            <a:ln w="38100">
              <a:solidFill>
                <a:srgbClr val="DA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/>
          <p:cNvSpPr/>
          <p:nvPr/>
        </p:nvSpPr>
        <p:spPr>
          <a:xfrm>
            <a:off x="5870744" y="6282784"/>
            <a:ext cx="206477" cy="206477"/>
          </a:xfrm>
          <a:prstGeom prst="ellipse">
            <a:avLst/>
          </a:prstGeom>
          <a:solidFill>
            <a:srgbClr val="0000C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795047" y="1673057"/>
            <a:ext cx="206477" cy="206477"/>
          </a:xfrm>
          <a:prstGeom prst="ellipse">
            <a:avLst/>
          </a:prstGeom>
          <a:solidFill>
            <a:srgbClr val="0000C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7" grpId="0" animBg="1"/>
      <p:bldP spid="67" grpId="1" animBg="1"/>
      <p:bldP spid="70" grpId="0"/>
      <p:bldP spid="71" grpId="0"/>
      <p:bldP spid="72" grpId="0"/>
      <p:bldP spid="65" grpId="0" animBg="1"/>
      <p:bldP spid="65" grpId="1" animBg="1"/>
      <p:bldP spid="66" grpId="0" animBg="1"/>
      <p:bldP spid="66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hidden="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9" y="4775438"/>
            <a:ext cx="3613781" cy="1546280"/>
          </a:xfrm>
          <a:prstGeom prst="rect">
            <a:avLst/>
          </a:prstGeom>
          <a:noFill/>
        </p:spPr>
      </p:pic>
      <p:grpSp>
        <p:nvGrpSpPr>
          <p:cNvPr id="97" name="Group 96"/>
          <p:cNvGrpSpPr/>
          <p:nvPr/>
        </p:nvGrpSpPr>
        <p:grpSpPr>
          <a:xfrm>
            <a:off x="1268361" y="497060"/>
            <a:ext cx="6712918" cy="2581921"/>
            <a:chOff x="1002586" y="1716219"/>
            <a:chExt cx="6712918" cy="2581921"/>
          </a:xfrm>
        </p:grpSpPr>
        <p:grpSp>
          <p:nvGrpSpPr>
            <p:cNvPr id="98" name="Group 97"/>
            <p:cNvGrpSpPr/>
            <p:nvPr/>
          </p:nvGrpSpPr>
          <p:grpSpPr>
            <a:xfrm>
              <a:off x="1002586" y="1716219"/>
              <a:ext cx="6712918" cy="2581921"/>
              <a:chOff x="2368871" y="2800576"/>
              <a:chExt cx="6712918" cy="2581921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4023878" y="2915996"/>
                <a:ext cx="2809876" cy="2466501"/>
                <a:chOff x="4023878" y="2915996"/>
                <a:chExt cx="2809876" cy="246650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5096957" y="3071164"/>
                  <a:ext cx="1337721" cy="1263728"/>
                </a:xfrm>
                <a:prstGeom prst="ellipse">
                  <a:avLst/>
                </a:prstGeom>
                <a:pattFill prst="wdDnDiag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blipFill>
                      <a:blip r:embed="rId3"/>
                      <a:tile tx="0" ty="0" sx="100000" sy="100000" flip="none" algn="tl"/>
                    </a:blipFill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299141" y="3917394"/>
                  <a:ext cx="1306804" cy="1278912"/>
                </a:xfrm>
                <a:prstGeom prst="ellipse">
                  <a:avLst/>
                </a:prstGeom>
                <a:solidFill>
                  <a:srgbClr val="87FF4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4023878" y="2915996"/>
                  <a:ext cx="2809876" cy="24665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4277737" y="3212976"/>
                  <a:ext cx="1249552" cy="1249552"/>
                </a:xfrm>
                <a:prstGeom prst="ellipse">
                  <a:avLst/>
                </a:prstGeom>
                <a:solidFill>
                  <a:srgbClr val="FF85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cxnSp>
            <p:nvCxnSpPr>
              <p:cNvPr id="101" name="Straight Arrow Connector 100"/>
              <p:cNvCxnSpPr/>
              <p:nvPr/>
            </p:nvCxnSpPr>
            <p:spPr>
              <a:xfrm>
                <a:off x="3919130" y="3840079"/>
                <a:ext cx="36576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>
                <a:off x="6422805" y="3624833"/>
                <a:ext cx="54864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>
                <a:off x="6611100" y="4627418"/>
                <a:ext cx="36576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9555" y="2800576"/>
                    <a:ext cx="331465" cy="3969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29555" y="2800576"/>
                    <a:ext cx="331465" cy="3969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15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TextBox 104"/>
              <p:cNvSpPr txBox="1"/>
              <p:nvPr/>
            </p:nvSpPr>
            <p:spPr>
              <a:xfrm>
                <a:off x="6945208" y="3335014"/>
                <a:ext cx="17610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b="1" dirty="0"/>
                  <a:t>ක්‍රිකට් ක්‍රීඩාවේ යෙදෙන ළමුන</a:t>
                </a:r>
                <a:r>
                  <a:rPr lang="si-LK" b="1" dirty="0" smtClean="0"/>
                  <a:t>්</a:t>
                </a:r>
                <a:endParaRPr lang="en-US" b="1" dirty="0" smtClean="0"/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      </a:t>
                </a:r>
                <a:r>
                  <a:rPr lang="si-LK" b="1" dirty="0" smtClean="0"/>
                  <a:t> </a:t>
                </a:r>
                <a:r>
                  <a:rPr lang="si-LK" b="1" dirty="0"/>
                  <a:t> </a:t>
                </a:r>
                <a:r>
                  <a:rPr lang="si-LK" b="1" dirty="0" smtClean="0"/>
                  <a:t>(</a:t>
                </a:r>
                <a:r>
                  <a:rPr lang="en-US" b="1" dirty="0" smtClean="0"/>
                  <a:t>C</a:t>
                </a:r>
                <a:r>
                  <a:rPr lang="si-LK" b="1" dirty="0" smtClean="0"/>
                  <a:t>) </a:t>
                </a:r>
                <a:endParaRPr lang="en-US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903554" y="4380363"/>
                <a:ext cx="2178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b="1" dirty="0" smtClean="0"/>
                  <a:t>පාපන්දු ක</a:t>
                </a:r>
                <a:r>
                  <a:rPr lang="si-LK" b="1" dirty="0"/>
                  <a:t>්‍රීඩාවේ යෙදෙන ළමුන් </a:t>
                </a:r>
                <a:endParaRPr lang="en-US" b="1" dirty="0" smtClean="0"/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     </a:t>
                </a:r>
                <a:r>
                  <a:rPr lang="si-LK" b="1" dirty="0"/>
                  <a:t> </a:t>
                </a:r>
                <a:r>
                  <a:rPr lang="si-LK" b="1" dirty="0" smtClean="0"/>
                  <a:t>(</a:t>
                </a:r>
                <a:r>
                  <a:rPr lang="en-US" b="1" dirty="0" smtClean="0"/>
                  <a:t>F</a:t>
                </a:r>
                <a:r>
                  <a:rPr lang="si-LK" b="1" dirty="0" smtClean="0"/>
                  <a:t>) </a:t>
                </a:r>
                <a:endParaRPr lang="en-US" b="1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368871" y="3646761"/>
                <a:ext cx="16577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i-LK" b="1" dirty="0" smtClean="0"/>
                  <a:t>ගැහැනු ළම</a:t>
                </a:r>
                <a:r>
                  <a:rPr lang="si-LK" b="1" dirty="0"/>
                  <a:t>ුන</a:t>
                </a:r>
                <a:r>
                  <a:rPr lang="si-LK" b="1" dirty="0" smtClean="0"/>
                  <a:t>්</a:t>
                </a:r>
              </a:p>
              <a:p>
                <a:r>
                  <a:rPr lang="si-LK" b="1" dirty="0"/>
                  <a:t> </a:t>
                </a:r>
                <a:r>
                  <a:rPr lang="si-LK" b="1" dirty="0" smtClean="0"/>
                  <a:t>       (</a:t>
                </a:r>
                <a:r>
                  <a:rPr lang="en-US" b="1" dirty="0" smtClean="0"/>
                  <a:t>G</a:t>
                </a:r>
                <a:r>
                  <a:rPr lang="si-LK" b="1" dirty="0" smtClean="0"/>
                  <a:t>) </a:t>
                </a:r>
                <a:endParaRPr lang="en-US" b="1" dirty="0"/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3738154" y="1984979"/>
              <a:ext cx="1330240" cy="12637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 rot="10800000" flipV="1">
            <a:off x="4620196" y="2696363"/>
            <a:ext cx="5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C0"/>
                </a:solidFill>
              </a:rPr>
              <a:t>18</a:t>
            </a:r>
            <a:endParaRPr lang="en-US" b="1" dirty="0">
              <a:solidFill>
                <a:srgbClr val="000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0800000" flipV="1">
            <a:off x="2932835" y="430743"/>
            <a:ext cx="52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C0"/>
                </a:solidFill>
              </a:rPr>
              <a:t>6</a:t>
            </a:r>
            <a:r>
              <a:rPr lang="en-US" b="1" smtClean="0">
                <a:solidFill>
                  <a:srgbClr val="0000C0"/>
                </a:solidFill>
              </a:rPr>
              <a:t>0</a:t>
            </a:r>
            <a:endParaRPr lang="en-US" b="1" dirty="0">
              <a:solidFill>
                <a:srgbClr val="000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 rot="10800000" flipV="1">
            <a:off x="4529136" y="581642"/>
            <a:ext cx="5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C0"/>
                </a:solidFill>
              </a:rPr>
              <a:t>40</a:t>
            </a:r>
            <a:endParaRPr lang="en-US" b="1" dirty="0">
              <a:solidFill>
                <a:srgbClr val="000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0800000" flipV="1">
            <a:off x="4002218" y="1295862"/>
            <a:ext cx="5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15</a:t>
            </a:r>
            <a:endParaRPr lang="en-US" b="1" dirty="0"/>
          </a:p>
        </p:txBody>
      </p:sp>
      <p:sp>
        <p:nvSpPr>
          <p:cNvPr id="123" name="TextBox 122"/>
          <p:cNvSpPr txBox="1"/>
          <p:nvPr/>
        </p:nvSpPr>
        <p:spPr>
          <a:xfrm rot="10800000" flipV="1">
            <a:off x="4552155" y="1008602"/>
            <a:ext cx="4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15</a:t>
            </a:r>
            <a:endParaRPr lang="en-US" b="1" dirty="0"/>
          </a:p>
        </p:txBody>
      </p:sp>
      <p:sp>
        <p:nvSpPr>
          <p:cNvPr id="124" name="TextBox 123"/>
          <p:cNvSpPr txBox="1"/>
          <p:nvPr/>
        </p:nvSpPr>
        <p:spPr>
          <a:xfrm rot="10800000" flipV="1">
            <a:off x="4561204" y="1670332"/>
            <a:ext cx="5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10</a:t>
            </a:r>
            <a:endParaRPr lang="en-US" b="1" dirty="0"/>
          </a:p>
        </p:txBody>
      </p:sp>
      <p:sp>
        <p:nvSpPr>
          <p:cNvPr id="125" name="TextBox 124"/>
          <p:cNvSpPr txBox="1"/>
          <p:nvPr/>
        </p:nvSpPr>
        <p:spPr>
          <a:xfrm rot="10800000" flipV="1">
            <a:off x="4701146" y="2195897"/>
            <a:ext cx="41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8</a:t>
            </a:r>
            <a:endParaRPr lang="en-US" sz="2000" b="1" dirty="0"/>
          </a:p>
        </p:txBody>
      </p:sp>
      <p:sp>
        <p:nvSpPr>
          <p:cNvPr id="127" name="TextBox 126"/>
          <p:cNvSpPr txBox="1"/>
          <p:nvPr/>
        </p:nvSpPr>
        <p:spPr>
          <a:xfrm rot="10800000" flipV="1">
            <a:off x="3379152" y="2455992"/>
            <a:ext cx="53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6</a:t>
            </a:r>
            <a:endParaRPr lang="en-US" sz="2000" b="1" dirty="0"/>
          </a:p>
        </p:txBody>
      </p:sp>
      <p:sp>
        <p:nvSpPr>
          <p:cNvPr id="128" name="Rectangle 127"/>
          <p:cNvSpPr/>
          <p:nvPr/>
        </p:nvSpPr>
        <p:spPr>
          <a:xfrm>
            <a:off x="494714" y="3382352"/>
            <a:ext cx="836914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34290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iv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si-LK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වෙන් රූපයෙහි අඳුරු කර දක්වා ඇති ප්‍රදේශය කුලක අංකනයෙන් </a:t>
            </a:r>
            <a:r>
              <a:rPr lang="en-US" sz="2400" b="1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</a:p>
          <a:p>
            <a:pPr>
              <a:spcAft>
                <a:spcPts val="800"/>
              </a:spcAft>
              <a:tabLst>
                <a:tab pos="34290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</a:t>
            </a:r>
            <a:r>
              <a:rPr lang="si-LK" sz="2400" b="1" smtClean="0">
                <a:solidFill>
                  <a:srgbClr val="000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ලියා දක්වන්න.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05217" y="5112391"/>
                <a:ext cx="1972078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d>
                        </m:e>
                        <m:sup>
                          <m:r>
                            <a:rPr lang="en-US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 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17" y="5112391"/>
                <a:ext cx="1972078" cy="475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 rot="10800000" flipV="1">
            <a:off x="3478354" y="1364318"/>
            <a:ext cx="47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6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2066340" y="4468203"/>
            <a:ext cx="5377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342900" algn="l"/>
                <a:tab pos="1600200" algn="l"/>
                <a:tab pos="1905000" algn="l"/>
                <a:tab pos="2137410" algn="l"/>
                <a:tab pos="2971800" algn="l"/>
                <a:tab pos="3276600" algn="l"/>
              </a:tabLst>
            </a:pPr>
            <a:r>
              <a:rPr lang="en-US" sz="2400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 </a:t>
            </a:r>
            <a:r>
              <a:rPr lang="si-LK" sz="2400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ට වත් </a:t>
            </a:r>
            <a:r>
              <a:rPr lang="en-US" sz="2400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 </a:t>
            </a:r>
            <a:r>
              <a:rPr lang="si-LK" sz="2400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ට වත් අයිති නැති සහ </a:t>
            </a:r>
            <a:r>
              <a:rPr lang="en-US" sz="2400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 </a:t>
            </a:r>
            <a:r>
              <a:rPr lang="si-LK" sz="2400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ට අයිති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6" y="367337"/>
            <a:ext cx="774311" cy="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3187" y="5999018"/>
            <a:ext cx="254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Wingdings" panose="05000000000000000000" pitchFamily="2" charset="2"/>
                <a:sym typeface="Wingdings" panose="05000000000000000000" pitchFamily="2" charset="2"/>
              </a:rPr>
              <a:t></a:t>
            </a:r>
            <a:endParaRPr lang="en-US" sz="200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5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9" grpId="0"/>
      <p:bldP spid="29" grpId="0"/>
      <p:bldP spid="2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90187" y="1369179"/>
            <a:ext cx="7368910" cy="4028731"/>
            <a:chOff x="1228299" y="1078174"/>
            <a:chExt cx="7368910" cy="3517884"/>
          </a:xfrm>
        </p:grpSpPr>
        <p:sp>
          <p:nvSpPr>
            <p:cNvPr id="8" name="Rounded Rectangle 7"/>
            <p:cNvSpPr/>
            <p:nvPr/>
          </p:nvSpPr>
          <p:spPr>
            <a:xfrm>
              <a:off x="1228299" y="1078174"/>
              <a:ext cx="7368910" cy="351788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68000">
                  <a:srgbClr val="FFD54F">
                    <a:shade val="67500"/>
                    <a:satMod val="115000"/>
                  </a:srgbClr>
                </a:gs>
                <a:gs pos="100000">
                  <a:srgbClr val="FFD54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46347" y="1290442"/>
              <a:ext cx="43918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i-LK" sz="3200" b="1" smtClean="0">
                  <a:solidFill>
                    <a:srgbClr val="A20000"/>
                  </a:solidFill>
                </a:rPr>
                <a:t>අන්තර්ගතය හා සැකසුම</a:t>
              </a:r>
              <a:endParaRPr lang="en-US" sz="3200" b="1">
                <a:solidFill>
                  <a:srgbClr val="A2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04761" y="2284375"/>
              <a:ext cx="6059711" cy="45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i-LK" sz="2800" b="1" smtClean="0"/>
                <a:t>ඉ ඉගෙනුම් හා නැණස අධ්‍යාපන ඒකකය</a:t>
              </a:r>
              <a:endParaRPr lang="en-US" sz="28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4762" y="2843223"/>
              <a:ext cx="2118683" cy="45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b="1" smtClean="0"/>
                <a:t>ICT </a:t>
              </a:r>
              <a:r>
                <a:rPr lang="si-LK" sz="2800" b="1" smtClean="0"/>
                <a:t>ශාඛාව</a:t>
              </a:r>
              <a:endParaRPr lang="en-US" sz="2800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04763" y="3376315"/>
              <a:ext cx="4523378" cy="45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i-LK" sz="2800" b="1" smtClean="0"/>
                <a:t>අධ්‍යාපන අමාත්‍යාංශය</a:t>
              </a:r>
              <a:endParaRPr 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34200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5209" y="329028"/>
                <a:ext cx="5150685" cy="9419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si-LK" sz="2400" b="1" smtClean="0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 ප</a:t>
                </a:r>
                <a:r>
                  <a:rPr lang="si-LK" sz="2400" b="1">
                    <a:solidFill>
                      <a:srgbClr val="000092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්‍රස්තාරය ඇසුරෙන්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9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9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9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𝟔</m:t>
                    </m:r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9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𝟎</m:t>
                    </m:r>
                  </m:oMath>
                </a14:m>
                <a:r>
                  <a:rPr lang="si-LK" sz="2400" b="1" smtClean="0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smtClean="0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 smtClean="0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</a:t>
                </a:r>
              </a:p>
              <a:p>
                <a:pPr>
                  <a:spcAft>
                    <a:spcPts val="800"/>
                  </a:spcAft>
                </a:pPr>
                <a:r>
                  <a:rPr lang="si-LK" sz="2400" b="1" smtClean="0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 </a:t>
                </a:r>
                <a:r>
                  <a:rPr lang="si-LK" sz="2400" b="1" smtClean="0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සමීකරණයෙහි මූල</a:t>
                </a:r>
                <a:r>
                  <a:rPr lang="en-US" sz="2400" b="1" smtClean="0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i-LK" sz="2400" b="1" smtClean="0">
                    <a:solidFill>
                      <a:srgbClr val="00009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සොයන්න</a:t>
                </a:r>
                <a:endParaRPr lang="en-US" sz="2000" b="1">
                  <a:solidFill>
                    <a:srgbClr val="00009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09" y="329028"/>
                <a:ext cx="5150685" cy="941925"/>
              </a:xfrm>
              <a:prstGeom prst="rect">
                <a:avLst/>
              </a:prstGeom>
              <a:blipFill>
                <a:blip r:embed="rId2"/>
                <a:stretch>
                  <a:fillRect l="-1775" t="-3896" r="-272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3962" y="316984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8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8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iv</a:t>
            </a:r>
            <a:r>
              <a:rPr lang="si-LK" sz="28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2800" b="1">
                <a:solidFill>
                  <a:srgbClr val="00009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800">
              <a:solidFill>
                <a:srgbClr val="00009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840204"/>
            <a:ext cx="4327464" cy="5326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0686" y="1996165"/>
                <a:ext cx="3489068" cy="57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-114300">
                  <a:lnSpc>
                    <a:spcPct val="119000"/>
                  </a:lnSpc>
                </a:pPr>
                <a:r>
                  <a:rPr lang="en-US" sz="28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si-LK" b="1" kern="1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86" y="1996165"/>
                <a:ext cx="3489068" cy="5716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0686" y="2764899"/>
                <a:ext cx="3489068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-114300">
                  <a:lnSpc>
                    <a:spcPct val="119000"/>
                  </a:lnSpc>
                </a:pPr>
                <a:r>
                  <a:rPr lang="en-US" sz="24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0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i-LK" sz="2400" b="1" i="1" kern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kern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kern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si-LK" sz="2400" b="1" kern="1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86" y="2764899"/>
                <a:ext cx="3489068" cy="507960"/>
              </a:xfrm>
              <a:prstGeom prst="rect">
                <a:avLst/>
              </a:prstGeom>
              <a:blipFill>
                <a:blip r:embed="rId5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0686" y="3339886"/>
                <a:ext cx="3489068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-114300">
                  <a:lnSpc>
                    <a:spcPct val="119000"/>
                  </a:lnSpc>
                </a:pPr>
                <a:r>
                  <a:rPr lang="en-US" sz="24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0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i-LK" sz="2400" b="1" i="1" kern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kern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kern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kern="1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6</a:t>
                </a:r>
                <a:endParaRPr lang="si-LK" sz="2400" b="1" kern="14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86" y="3339886"/>
                <a:ext cx="3489068" cy="507960"/>
              </a:xfrm>
              <a:prstGeom prst="rect">
                <a:avLst/>
              </a:prstGeom>
              <a:blipFill>
                <a:blip r:embed="rId6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28647" y="4183489"/>
                <a:ext cx="245342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𝟔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𝟎</m:t>
                    </m:r>
                  </m:oMath>
                </a14:m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47" y="4183489"/>
                <a:ext cx="2453429" cy="470000"/>
              </a:xfrm>
              <a:prstGeom prst="rect">
                <a:avLst/>
              </a:prstGeom>
              <a:blipFill>
                <a:blip r:embed="rId7"/>
                <a:stretch>
                  <a:fillRect t="-7792" r="-2985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670106" y="2216487"/>
            <a:ext cx="4023360" cy="0"/>
          </a:xfrm>
          <a:prstGeom prst="line">
            <a:avLst/>
          </a:prstGeom>
          <a:ln w="28575">
            <a:solidFill>
              <a:srgbClr val="DA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099847" y="2127996"/>
            <a:ext cx="206477" cy="206477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77627" y="2127996"/>
            <a:ext cx="206477" cy="206477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32607" y="5450797"/>
            <a:ext cx="1771639" cy="49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smtClean="0">
                <a:solidFill>
                  <a:srgbClr val="C00000"/>
                </a:solidFill>
              </a:rPr>
              <a:t>-3.6 </a:t>
            </a:r>
            <a:r>
              <a:rPr lang="si-LK" sz="2400" b="1" smtClean="0">
                <a:solidFill>
                  <a:srgbClr val="C00000"/>
                </a:solidFill>
              </a:rPr>
              <a:t>සහ 1.6</a:t>
            </a:r>
            <a:r>
              <a:rPr lang="en-US" sz="2400" b="1" smtClean="0">
                <a:solidFill>
                  <a:srgbClr val="C00000"/>
                </a:solidFill>
              </a:rPr>
              <a:t>  </a:t>
            </a:r>
            <a:endParaRPr lang="en-US" sz="2000" b="1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Iskoola Pot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8505" y="1715548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-3.6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06369" y="171554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>
                <a:solidFill>
                  <a:srgbClr val="FF0000"/>
                </a:solidFill>
              </a:rPr>
              <a:t>1.6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724" y="4989132"/>
            <a:ext cx="312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/>
              <a:t> සමීකරණයෙහි මූල</a:t>
            </a:r>
            <a:endParaRPr lang="en-US" sz="2400" b="1"/>
          </a:p>
        </p:txBody>
      </p:sp>
      <p:sp>
        <p:nvSpPr>
          <p:cNvPr id="15" name="Rectangle 14"/>
          <p:cNvSpPr/>
          <p:nvPr/>
        </p:nvSpPr>
        <p:spPr>
          <a:xfrm>
            <a:off x="520751" y="1670056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smtClean="0">
                <a:solidFill>
                  <a:srgbClr val="00009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ශ්‍රිතයෙහි සම</a:t>
            </a:r>
            <a:r>
              <a:rPr lang="si-LK" sz="2400" b="1">
                <a:solidFill>
                  <a:srgbClr val="00009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ීකරණය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437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10" grpId="0" animBg="1"/>
      <p:bldP spid="11" grpId="0" animBg="1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35" b="929"/>
          <a:stretch/>
        </p:blipFill>
        <p:spPr>
          <a:xfrm>
            <a:off x="3630551" y="206480"/>
            <a:ext cx="5065731" cy="6459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8922" y="1778759"/>
            <a:ext cx="454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0065" y="1774826"/>
            <a:ext cx="235759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3102" y="1760312"/>
            <a:ext cx="235759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098" y="4889732"/>
            <a:ext cx="60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4727" y="1752243"/>
            <a:ext cx="235758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3908" y="939514"/>
            <a:ext cx="235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1067" y="253255"/>
            <a:ext cx="235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069" y="1769743"/>
            <a:ext cx="359796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0410" y="2888247"/>
            <a:ext cx="68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2356" y="4211249"/>
            <a:ext cx="68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0194" y="1760180"/>
            <a:ext cx="359796" cy="332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41095" y="174918"/>
            <a:ext cx="8248" cy="64922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2180" y="3543242"/>
            <a:ext cx="56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88608" y="1763407"/>
            <a:ext cx="4991516" cy="30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02058" y="2414919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6526" y="1111320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86016" y="440182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>
            <a:off x="8253482" y="1767355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03032" y="5690828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92522" y="4384061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92522" y="5039761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3869306" y="1758484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4596929" y="1771470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5324968" y="1768557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7531381" y="1775069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80124" y="1584877"/>
            <a:ext cx="235759" cy="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93726" y="77716"/>
            <a:ext cx="235759" cy="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6871" y="5535618"/>
            <a:ext cx="60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799781" y="3070531"/>
            <a:ext cx="103600" cy="653128"/>
            <a:chOff x="4557517" y="3170151"/>
            <a:chExt cx="103600" cy="65312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557517" y="3170151"/>
              <a:ext cx="10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57517" y="3823279"/>
              <a:ext cx="10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749007" y="1802823"/>
            <a:ext cx="454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6200000">
            <a:off x="6059056" y="1766506"/>
            <a:ext cx="112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40410" y="2258960"/>
            <a:ext cx="49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14355" y="6208556"/>
            <a:ext cx="60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i-LK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skoola Pota" panose="020B0502040204020203" pitchFamily="34" charset="0"/>
              </a:rPr>
              <a:t>-7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800544" y="6397347"/>
            <a:ext cx="10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818394" y="368015"/>
            <a:ext cx="4579659" cy="6125737"/>
            <a:chOff x="3818394" y="368015"/>
            <a:chExt cx="4579659" cy="6125737"/>
          </a:xfrm>
        </p:grpSpPr>
        <p:grpSp>
          <p:nvGrpSpPr>
            <p:cNvPr id="40" name="Group 39"/>
            <p:cNvGrpSpPr/>
            <p:nvPr/>
          </p:nvGrpSpPr>
          <p:grpSpPr>
            <a:xfrm>
              <a:off x="3818394" y="368015"/>
              <a:ext cx="195761" cy="195761"/>
              <a:chOff x="3132934" y="3763469"/>
              <a:chExt cx="195761" cy="195761"/>
            </a:xfrm>
          </p:grpSpPr>
          <p:sp>
            <p:nvSpPr>
              <p:cNvPr id="60" name="Oval 59"/>
              <p:cNvSpPr/>
              <p:nvPr/>
            </p:nvSpPr>
            <p:spPr>
              <a:xfrm rot="5400000">
                <a:off x="3132934" y="3763469"/>
                <a:ext cx="195761" cy="195761"/>
              </a:xfrm>
              <a:prstGeom prst="ellipse">
                <a:avLst/>
              </a:prstGeom>
              <a:solidFill>
                <a:srgbClr val="FFFF00">
                  <a:alpha val="74000"/>
                </a:srgb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lowchart: Connector 60"/>
              <p:cNvSpPr/>
              <p:nvPr/>
            </p:nvSpPr>
            <p:spPr>
              <a:xfrm>
                <a:off x="3213880" y="3845706"/>
                <a:ext cx="36000" cy="36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544006" y="3632116"/>
              <a:ext cx="195761" cy="195761"/>
              <a:chOff x="3132934" y="3763469"/>
              <a:chExt cx="195761" cy="195761"/>
            </a:xfrm>
          </p:grpSpPr>
          <p:sp>
            <p:nvSpPr>
              <p:cNvPr id="58" name="Oval 57"/>
              <p:cNvSpPr/>
              <p:nvPr/>
            </p:nvSpPr>
            <p:spPr>
              <a:xfrm rot="5400000">
                <a:off x="3132934" y="3763469"/>
                <a:ext cx="195761" cy="195761"/>
              </a:xfrm>
              <a:prstGeom prst="ellipse">
                <a:avLst/>
              </a:prstGeom>
              <a:solidFill>
                <a:srgbClr val="FFFF00">
                  <a:alpha val="74000"/>
                </a:srgb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3213880" y="3845706"/>
                <a:ext cx="36000" cy="36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269613" y="5599681"/>
              <a:ext cx="195761" cy="195761"/>
              <a:chOff x="3132934" y="3763469"/>
              <a:chExt cx="195761" cy="195761"/>
            </a:xfrm>
          </p:grpSpPr>
          <p:sp>
            <p:nvSpPr>
              <p:cNvPr id="56" name="Oval 55"/>
              <p:cNvSpPr/>
              <p:nvPr/>
            </p:nvSpPr>
            <p:spPr>
              <a:xfrm rot="5400000">
                <a:off x="3132934" y="3763469"/>
                <a:ext cx="195761" cy="195761"/>
              </a:xfrm>
              <a:prstGeom prst="ellipse">
                <a:avLst/>
              </a:prstGeom>
              <a:solidFill>
                <a:srgbClr val="FFFF00">
                  <a:alpha val="74000"/>
                </a:srgb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3213880" y="3845706"/>
                <a:ext cx="36000" cy="36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022517" y="6297991"/>
              <a:ext cx="195761" cy="195761"/>
              <a:chOff x="3132934" y="3763469"/>
              <a:chExt cx="195761" cy="195761"/>
            </a:xfrm>
          </p:grpSpPr>
          <p:sp>
            <p:nvSpPr>
              <p:cNvPr id="54" name="Oval 53"/>
              <p:cNvSpPr/>
              <p:nvPr/>
            </p:nvSpPr>
            <p:spPr>
              <a:xfrm rot="5400000">
                <a:off x="3132934" y="3763469"/>
                <a:ext cx="195761" cy="195761"/>
              </a:xfrm>
              <a:prstGeom prst="ellipse">
                <a:avLst/>
              </a:prstGeom>
              <a:solidFill>
                <a:srgbClr val="FFFF00">
                  <a:alpha val="74000"/>
                </a:srgb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3213880" y="3845706"/>
                <a:ext cx="36000" cy="36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761770" y="5617873"/>
              <a:ext cx="195761" cy="195761"/>
              <a:chOff x="3132934" y="3763469"/>
              <a:chExt cx="195761" cy="195761"/>
            </a:xfrm>
          </p:grpSpPr>
          <p:sp>
            <p:nvSpPr>
              <p:cNvPr id="52" name="Oval 51"/>
              <p:cNvSpPr/>
              <p:nvPr/>
            </p:nvSpPr>
            <p:spPr>
              <a:xfrm rot="5400000">
                <a:off x="3132934" y="3763469"/>
                <a:ext cx="195761" cy="195761"/>
              </a:xfrm>
              <a:prstGeom prst="ellipse">
                <a:avLst/>
              </a:prstGeom>
              <a:solidFill>
                <a:srgbClr val="FFFF00">
                  <a:alpha val="74000"/>
                </a:srgb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3213880" y="3845706"/>
                <a:ext cx="36000" cy="36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501026" y="3641219"/>
              <a:ext cx="195761" cy="195761"/>
              <a:chOff x="3132934" y="3763469"/>
              <a:chExt cx="195761" cy="195761"/>
            </a:xfrm>
          </p:grpSpPr>
          <p:sp>
            <p:nvSpPr>
              <p:cNvPr id="50" name="Oval 49"/>
              <p:cNvSpPr/>
              <p:nvPr/>
            </p:nvSpPr>
            <p:spPr>
              <a:xfrm rot="5400000">
                <a:off x="3132934" y="3763469"/>
                <a:ext cx="195761" cy="195761"/>
              </a:xfrm>
              <a:prstGeom prst="ellipse">
                <a:avLst/>
              </a:prstGeom>
              <a:solidFill>
                <a:srgbClr val="FFFF00">
                  <a:alpha val="74000"/>
                </a:srgb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3213880" y="3845706"/>
                <a:ext cx="36000" cy="36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202292" y="368015"/>
              <a:ext cx="195761" cy="195761"/>
              <a:chOff x="3132934" y="3763469"/>
              <a:chExt cx="195761" cy="195761"/>
            </a:xfrm>
          </p:grpSpPr>
          <p:sp>
            <p:nvSpPr>
              <p:cNvPr id="48" name="Oval 47"/>
              <p:cNvSpPr/>
              <p:nvPr/>
            </p:nvSpPr>
            <p:spPr>
              <a:xfrm rot="5400000">
                <a:off x="3132934" y="3763469"/>
                <a:ext cx="195761" cy="195761"/>
              </a:xfrm>
              <a:prstGeom prst="ellipse">
                <a:avLst/>
              </a:prstGeom>
              <a:solidFill>
                <a:srgbClr val="FFFF00">
                  <a:alpha val="74000"/>
                </a:srgb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3213880" y="3845706"/>
                <a:ext cx="36000" cy="36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 bwMode="auto">
            <a:xfrm>
              <a:off x="3937549" y="471746"/>
              <a:ext cx="4368017" cy="5926702"/>
            </a:xfrm>
            <a:custGeom>
              <a:avLst/>
              <a:gdLst>
                <a:gd name="connsiteX0" fmla="*/ 0 w 3860800"/>
                <a:gd name="connsiteY0" fmla="*/ 12700 h 5894917"/>
                <a:gd name="connsiteX1" fmla="*/ 635000 w 3860800"/>
                <a:gd name="connsiteY1" fmla="*/ 3276600 h 5894917"/>
                <a:gd name="connsiteX2" fmla="*/ 1282700 w 3860800"/>
                <a:gd name="connsiteY2" fmla="*/ 5232400 h 5894917"/>
                <a:gd name="connsiteX3" fmla="*/ 1930400 w 3860800"/>
                <a:gd name="connsiteY3" fmla="*/ 5892800 h 5894917"/>
                <a:gd name="connsiteX4" fmla="*/ 2590800 w 3860800"/>
                <a:gd name="connsiteY4" fmla="*/ 5245100 h 5894917"/>
                <a:gd name="connsiteX5" fmla="*/ 3225800 w 3860800"/>
                <a:gd name="connsiteY5" fmla="*/ 3276600 h 5894917"/>
                <a:gd name="connsiteX6" fmla="*/ 3860800 w 3860800"/>
                <a:gd name="connsiteY6" fmla="*/ 0 h 58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0800" h="5894917">
                  <a:moveTo>
                    <a:pt x="0" y="12700"/>
                  </a:moveTo>
                  <a:cubicBezTo>
                    <a:pt x="210608" y="1209675"/>
                    <a:pt x="421217" y="2406650"/>
                    <a:pt x="635000" y="3276600"/>
                  </a:cubicBezTo>
                  <a:cubicBezTo>
                    <a:pt x="848783" y="4146550"/>
                    <a:pt x="1066800" y="4796367"/>
                    <a:pt x="1282700" y="5232400"/>
                  </a:cubicBezTo>
                  <a:cubicBezTo>
                    <a:pt x="1498600" y="5668433"/>
                    <a:pt x="1712383" y="5890683"/>
                    <a:pt x="1930400" y="5892800"/>
                  </a:cubicBezTo>
                  <a:cubicBezTo>
                    <a:pt x="2148417" y="5894917"/>
                    <a:pt x="2374900" y="5681133"/>
                    <a:pt x="2590800" y="5245100"/>
                  </a:cubicBezTo>
                  <a:cubicBezTo>
                    <a:pt x="2806700" y="4809067"/>
                    <a:pt x="3014133" y="4150783"/>
                    <a:pt x="3225800" y="3276600"/>
                  </a:cubicBezTo>
                  <a:cubicBezTo>
                    <a:pt x="3437467" y="2402417"/>
                    <a:pt x="3649133" y="1201208"/>
                    <a:pt x="3860800" y="0"/>
                  </a:cubicBezTo>
                </a:path>
              </a:pathLst>
            </a:cu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60951" y="213391"/>
                <a:ext cx="8155328" cy="12867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v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)	ප්‍රස්තාරය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𝒚</m:t>
                    </m:r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-අක්ෂයෙහි ධන දිශාව ඔස්සේ ඒකක 2ක් උත්තාරණය කළ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විට ලැබෙන ප්‍රස්තාරයට අදාළ ශ්‍රිතය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Iskoola Pota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Iskoola Pota" panose="020B0502040204020203" pitchFamily="34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Iskoola Pota" panose="020B0502040204020203" pitchFamily="34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Iskoola Pota" panose="020B0502040204020203" pitchFamily="34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0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𝒃</m:t>
                    </m:r>
                  </m:oMath>
                </a14:m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Iskoola Pota" panose="020B0502040204020203" pitchFamily="34" charset="0"/>
                  </a:rPr>
                  <a:t> </a:t>
                </a:r>
                <a:r>
                  <a:rPr lang="si-LK" sz="2400" b="1" smtClean="0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ආක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ාරයෙන් ලියා</a:t>
                </a:r>
                <a:r>
                  <a:rPr lang="si-LK" sz="2400" b="1">
                    <a:solidFill>
                      <a:srgbClr val="000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දක්වන්න.</a:t>
                </a:r>
                <a:endParaRPr lang="en-US" sz="2000" b="1">
                  <a:solidFill>
                    <a:srgbClr val="000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51" y="213391"/>
                <a:ext cx="8155328" cy="1286763"/>
              </a:xfrm>
              <a:prstGeom prst="rect">
                <a:avLst/>
              </a:prstGeom>
              <a:blipFill>
                <a:blip r:embed="rId4"/>
                <a:stretch>
                  <a:fillRect l="-1196" t="-3318" r="-1644" b="-8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88904" y="2201287"/>
                <a:ext cx="2967056" cy="605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-114300">
                  <a:lnSpc>
                    <a:spcPct val="119000"/>
                  </a:lnSpc>
                </a:pPr>
                <a:r>
                  <a:rPr lang="en-US" sz="28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si-LK" b="1" kern="140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04" y="2201287"/>
                <a:ext cx="2967056" cy="6051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450950" y="3071315"/>
            <a:ext cx="2373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000" b="1" smtClean="0"/>
              <a:t>වර්තන ලක්ෂ්‍යයේ ඛණ්ඩාංක</a:t>
            </a:r>
            <a:endParaRPr lang="en-US" sz="2000" b="1"/>
          </a:p>
        </p:txBody>
      </p:sp>
      <p:sp>
        <p:nvSpPr>
          <p:cNvPr id="65" name="TextBox 64"/>
          <p:cNvSpPr txBox="1"/>
          <p:nvPr/>
        </p:nvSpPr>
        <p:spPr>
          <a:xfrm>
            <a:off x="2335154" y="3248009"/>
            <a:ext cx="13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>
                <a:solidFill>
                  <a:srgbClr val="FF0000"/>
                </a:solidFill>
              </a:rPr>
              <a:t>(</a:t>
            </a:r>
            <a:r>
              <a:rPr lang="en-US" sz="2400" b="1" smtClean="0">
                <a:solidFill>
                  <a:srgbClr val="FF0000"/>
                </a:solidFill>
              </a:rPr>
              <a:t>-1,</a:t>
            </a:r>
            <a:r>
              <a:rPr lang="si-LK" sz="2400" b="1" smtClean="0">
                <a:solidFill>
                  <a:srgbClr val="FF0000"/>
                </a:solidFill>
              </a:rPr>
              <a:t>  </a:t>
            </a:r>
            <a:r>
              <a:rPr lang="en-US" sz="2400" b="1" smtClean="0">
                <a:solidFill>
                  <a:srgbClr val="FF0000"/>
                </a:solidFill>
              </a:rPr>
              <a:t>-</a:t>
            </a:r>
            <a:r>
              <a:rPr lang="si-LK" sz="2400" b="1" smtClean="0">
                <a:solidFill>
                  <a:srgbClr val="FF0000"/>
                </a:solidFill>
              </a:rPr>
              <a:t>7)</a:t>
            </a:r>
            <a:endParaRPr lang="en-US" sz="24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03223" y="1698464"/>
                <a:ext cx="254056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𝒚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Iskoola Pota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Iskoola Pota" panose="020B0502040204020203" pitchFamily="34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Iskoola Pota" panose="020B0502040204020203" pitchFamily="34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Iskoola Pota" panose="020B0502040204020203" pitchFamily="34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Iskoola Pota" panose="020B0502040204020203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rPr>
                      <m:t>𝒃</m:t>
                    </m:r>
                  </m:oMath>
                </a14:m>
                <a:r>
                  <a:rPr lang="si-LK"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23" y="1698464"/>
                <a:ext cx="2540567" cy="470000"/>
              </a:xfrm>
              <a:prstGeom prst="rect">
                <a:avLst/>
              </a:prstGeom>
              <a:blipFill>
                <a:blip r:embed="rId6"/>
                <a:stretch>
                  <a:fillRect l="-962" t="-7792" r="-2885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399662" y="4026583"/>
            <a:ext cx="3034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000" b="1" smtClean="0"/>
              <a:t>උත්තාරණය කළ පසු වර්තන ලක්ෂ්‍යයේ ඛණ්ඩාංක</a:t>
            </a:r>
            <a:endParaRPr lang="en-US" sz="2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47294" y="5164415"/>
                <a:ext cx="2883716" cy="605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-114300">
                  <a:lnSpc>
                    <a:spcPct val="119000"/>
                  </a:lnSpc>
                </a:pPr>
                <a:r>
                  <a:rPr lang="en-US" sz="2800" b="1" kern="140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rgbClr val="000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i-LK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si-LK" b="1" kern="140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4" y="5164415"/>
                <a:ext cx="2883716" cy="6051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5560032" y="6267911"/>
            <a:ext cx="13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>
                <a:solidFill>
                  <a:srgbClr val="FF0000"/>
                </a:solidFill>
              </a:rPr>
              <a:t>(</a:t>
            </a:r>
            <a:r>
              <a:rPr lang="en-US" sz="2400" b="1" smtClean="0">
                <a:solidFill>
                  <a:srgbClr val="FF0000"/>
                </a:solidFill>
              </a:rPr>
              <a:t>-1,</a:t>
            </a:r>
            <a:r>
              <a:rPr lang="si-LK" sz="2400" b="1" smtClean="0">
                <a:solidFill>
                  <a:srgbClr val="FF0000"/>
                </a:solidFill>
              </a:rPr>
              <a:t>  </a:t>
            </a:r>
            <a:r>
              <a:rPr lang="en-US" sz="2400" b="1" smtClean="0">
                <a:solidFill>
                  <a:srgbClr val="FF0000"/>
                </a:solidFill>
              </a:rPr>
              <a:t>-</a:t>
            </a:r>
            <a:r>
              <a:rPr lang="si-LK" sz="2400" b="1" smtClean="0">
                <a:solidFill>
                  <a:srgbClr val="FF0000"/>
                </a:solidFill>
              </a:rPr>
              <a:t>7)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72843" y="5056973"/>
            <a:ext cx="13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>
                <a:solidFill>
                  <a:srgbClr val="FF0000"/>
                </a:solidFill>
              </a:rPr>
              <a:t>(</a:t>
            </a:r>
            <a:r>
              <a:rPr lang="en-US" sz="2400" b="1" smtClean="0">
                <a:solidFill>
                  <a:srgbClr val="FF0000"/>
                </a:solidFill>
              </a:rPr>
              <a:t>-1,</a:t>
            </a:r>
            <a:r>
              <a:rPr lang="si-LK" sz="2400" b="1" smtClean="0">
                <a:solidFill>
                  <a:srgbClr val="FF0000"/>
                </a:solidFill>
              </a:rPr>
              <a:t>  </a:t>
            </a:r>
            <a:r>
              <a:rPr lang="en-US" sz="2400" b="1" smtClean="0">
                <a:solidFill>
                  <a:srgbClr val="FF0000"/>
                </a:solidFill>
              </a:rPr>
              <a:t>-5</a:t>
            </a:r>
            <a:r>
              <a:rPr lang="si-LK" sz="2400" b="1" smtClean="0">
                <a:solidFill>
                  <a:srgbClr val="FF0000"/>
                </a:solidFill>
              </a:rPr>
              <a:t>)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682" y="4301527"/>
            <a:ext cx="139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smtClean="0">
                <a:solidFill>
                  <a:srgbClr val="FF0000"/>
                </a:solidFill>
              </a:rPr>
              <a:t>(</a:t>
            </a:r>
            <a:r>
              <a:rPr lang="en-US" sz="2400" b="1" smtClean="0">
                <a:solidFill>
                  <a:srgbClr val="FF0000"/>
                </a:solidFill>
              </a:rPr>
              <a:t>-1,</a:t>
            </a:r>
            <a:r>
              <a:rPr lang="si-LK" sz="2400" b="1" smtClean="0">
                <a:solidFill>
                  <a:srgbClr val="FF0000"/>
                </a:solidFill>
              </a:rPr>
              <a:t>  </a:t>
            </a:r>
            <a:r>
              <a:rPr lang="en-US" sz="2400" b="1" smtClean="0">
                <a:solidFill>
                  <a:srgbClr val="FF0000"/>
                </a:solidFill>
              </a:rPr>
              <a:t>-</a:t>
            </a:r>
            <a:r>
              <a:rPr lang="si-LK" sz="2400" b="1" smtClean="0">
                <a:solidFill>
                  <a:srgbClr val="FF0000"/>
                </a:solidFill>
              </a:rPr>
              <a:t>5)</a:t>
            </a:r>
            <a:endParaRPr lang="en-US" sz="2400" b="1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030223" y="6294035"/>
            <a:ext cx="195761" cy="195761"/>
            <a:chOff x="3132934" y="3763469"/>
            <a:chExt cx="195761" cy="195761"/>
          </a:xfrm>
        </p:grpSpPr>
        <p:sp>
          <p:nvSpPr>
            <p:cNvPr id="74" name="Oval 73"/>
            <p:cNvSpPr/>
            <p:nvPr/>
          </p:nvSpPr>
          <p:spPr>
            <a:xfrm rot="5400000">
              <a:off x="3132934" y="3763469"/>
              <a:ext cx="195761" cy="195761"/>
            </a:xfrm>
            <a:prstGeom prst="ellipse">
              <a:avLst/>
            </a:prstGeom>
            <a:solidFill>
              <a:srgbClr val="FFFF00">
                <a:alpha val="74000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3213880" y="3845706"/>
              <a:ext cx="36000" cy="3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1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00052 -0.1960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28" grpId="0"/>
      <p:bldP spid="29" grpId="0"/>
      <p:bldP spid="30" grpId="0"/>
      <p:bldP spid="34" grpId="0"/>
      <p:bldP spid="36" grpId="0"/>
      <p:bldP spid="37" grpId="0"/>
      <p:bldP spid="62" grpId="0" animBg="1"/>
      <p:bldP spid="63" grpId="0"/>
      <p:bldP spid="64" grpId="0"/>
      <p:bldP spid="65" grpId="0"/>
      <p:bldP spid="66" grpId="0"/>
      <p:bldP spid="67" grpId="0"/>
      <p:bldP spid="69" grpId="0"/>
      <p:bldP spid="70" grpId="0"/>
      <p:bldP spid="70" grpId="1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6" y="379786"/>
            <a:ext cx="719574" cy="6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41694" y="435707"/>
            <a:ext cx="7942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ලොතරැයි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පත්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විකිණීමේ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නිරතවන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ගුණදාස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මහතාට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එක්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ලොතරැයි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පතක්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විකිණීමෙන්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රුපියල්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3ක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ආදායමක්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ලැබේ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.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ඔහු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විසින්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මාසයක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දී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විකුණන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ලද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ලොතරැයි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පත්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සංඛ්‍යා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සටහන්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කළ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</a:t>
            </a: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සංඛ්‍යාත ව්‍යාප්තියක් පහත දැක්වේ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                                                                                                                     </a:t>
            </a: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මෙම වගුවෙහි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40 – 50</a:t>
            </a: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මගින්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latin typeface="Calibri" pitchFamily="34" charset="0"/>
                <a:ea typeface="Calibri" pitchFamily="34" charset="0"/>
                <a:cs typeface="Iskoola Pota" pitchFamily="34" charset="0"/>
              </a:rPr>
              <a:t>‘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E2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40</a:t>
            </a: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E2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ට වැඩි හෝ සමාන හා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E2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50</a:t>
            </a: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E2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ට අඩු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latin typeface="Calibri" pitchFamily="34" charset="0"/>
                <a:ea typeface="Calibri" pitchFamily="34" charset="0"/>
                <a:cs typeface="Iskoola Pota" pitchFamily="34" charset="0"/>
              </a:rPr>
              <a:t>’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E2000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 </a:t>
            </a:r>
            <a:r>
              <a:rPr kumimoji="0" lang="si-LK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ලෙස දැක්වෙන අතර අනෙක් පන්ති ප්‍රාන්තර ද ඒ අයුරින්ම වේ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latin typeface="Calibri" pitchFamily="34" charset="0"/>
                <a:ea typeface="Calibri" pitchFamily="34" charset="0"/>
                <a:cs typeface="Iskoola Pota" pitchFamily="34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54027"/>
              </p:ext>
            </p:extLst>
          </p:nvPr>
        </p:nvGraphicFramePr>
        <p:xfrm>
          <a:off x="532260" y="3990355"/>
          <a:ext cx="8352432" cy="1069233"/>
        </p:xfrm>
        <a:graphic>
          <a:graphicData uri="http://schemas.openxmlformats.org/drawingml/2006/table">
            <a:tbl>
              <a:tblPr/>
              <a:tblGrid>
                <a:gridCol w="1467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7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42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6235" algn="l"/>
                          <a:tab pos="533400" algn="l"/>
                          <a:tab pos="712470" algn="l"/>
                          <a:tab pos="1600200" algn="l"/>
                          <a:tab pos="1905000" algn="l"/>
                          <a:tab pos="2137410" algn="l"/>
                          <a:tab pos="2971800" algn="l"/>
                          <a:tab pos="3276600" algn="l"/>
                        </a:tabLst>
                      </a:pPr>
                      <a:r>
                        <a:rPr lang="si-LK" sz="1800" b="1" dirty="0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Iskoola Pota"/>
                        </a:rPr>
                        <a:t>ලොතරැයි පත්              ගණන</a:t>
                      </a:r>
                      <a:endParaRPr lang="en-US" sz="1800" b="1" dirty="0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 dirty="0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40 - 50</a:t>
                      </a:r>
                      <a:endParaRPr lang="en-US" sz="1800" b="1" dirty="0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 dirty="0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50 - 60</a:t>
                      </a:r>
                      <a:endParaRPr lang="en-US" sz="1800" b="1" dirty="0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 dirty="0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60 - 70</a:t>
                      </a:r>
                      <a:endParaRPr lang="en-US" sz="1800" b="1" dirty="0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70 - 80</a:t>
                      </a:r>
                      <a:endParaRPr lang="en-US" sz="1800" b="1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80 - 90</a:t>
                      </a:r>
                      <a:endParaRPr lang="en-US" sz="1800" b="1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90 - 100</a:t>
                      </a:r>
                      <a:endParaRPr lang="en-US" sz="1800" b="1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6235" algn="l"/>
                          <a:tab pos="533400" algn="l"/>
                          <a:tab pos="712470" algn="l"/>
                          <a:tab pos="1600200" algn="l"/>
                          <a:tab pos="1905000" algn="l"/>
                          <a:tab pos="2137410" algn="l"/>
                          <a:tab pos="2971800" algn="l"/>
                          <a:tab pos="3276600" algn="l"/>
                        </a:tabLst>
                      </a:pPr>
                      <a:r>
                        <a:rPr lang="si-LK" sz="1800" b="1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Iskoola Pota"/>
                        </a:rPr>
                        <a:t>දින ගණන (</a:t>
                      </a:r>
                      <a:r>
                        <a:rPr lang="en-US" sz="1800" b="1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skoola Pota"/>
                          <a:ea typeface="Calibri"/>
                          <a:cs typeface="Iskoola Pota"/>
                        </a:rPr>
                        <a:t>f</a:t>
                      </a:r>
                      <a:r>
                        <a:rPr lang="si-LK" sz="1800" b="1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skoola Pota"/>
                          <a:ea typeface="Calibri"/>
                          <a:cs typeface="Iskoola Pota"/>
                        </a:rPr>
                        <a:t>)</a:t>
                      </a:r>
                      <a:endParaRPr lang="en-US" sz="1800" b="1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1</a:t>
                      </a:r>
                      <a:endParaRPr lang="en-US" sz="1800" b="1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5</a:t>
                      </a:r>
                      <a:endParaRPr lang="en-US" sz="1800" b="1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 dirty="0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12</a:t>
                      </a:r>
                      <a:endParaRPr lang="en-US" sz="1800" b="1" dirty="0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 dirty="0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7</a:t>
                      </a:r>
                      <a:endParaRPr lang="en-US" sz="1800" b="1" dirty="0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 dirty="0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3</a:t>
                      </a:r>
                      <a:endParaRPr lang="en-US" sz="1800" b="1" dirty="0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i-LK" sz="2000" b="1" dirty="0">
                          <a:solidFill>
                            <a:srgbClr val="000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Iskoola Pota"/>
                        </a:rPr>
                        <a:t>2</a:t>
                      </a:r>
                      <a:endParaRPr lang="en-US" sz="1800" b="1" dirty="0">
                        <a:solidFill>
                          <a:srgbClr val="000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Iskoola Pot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sPaper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MathsPaper-1</Template>
  <TotalTime>5279</TotalTime>
  <Words>5219</Words>
  <Application>Microsoft Office PowerPoint</Application>
  <PresentationFormat>On-screen Show (4:3)</PresentationFormat>
  <Paragraphs>826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Cambria Math</vt:lpstr>
      <vt:lpstr>FMBindumathi</vt:lpstr>
      <vt:lpstr>Iskoola Pota</vt:lpstr>
      <vt:lpstr>Times New Roman</vt:lpstr>
      <vt:lpstr>Wingdings</vt:lpstr>
      <vt:lpstr>MathsPaper-1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DSCW</cp:lastModifiedBy>
  <cp:revision>944</cp:revision>
  <dcterms:created xsi:type="dcterms:W3CDTF">2019-08-07T03:20:36Z</dcterms:created>
  <dcterms:modified xsi:type="dcterms:W3CDTF">2019-11-01T22:54:32Z</dcterms:modified>
</cp:coreProperties>
</file>